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78"/>
  </p:notesMasterIdLst>
  <p:handoutMasterIdLst>
    <p:handoutMasterId r:id="rId7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</p:sldIdLst>
  <p:sldSz cx="9144000" cy="6858000" type="screen4x3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e Stricker" initials="GS" lastIdx="10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B2B2"/>
    <a:srgbClr val="001132"/>
    <a:srgbClr val="FFFFFF"/>
    <a:srgbClr val="CCFFFF"/>
    <a:srgbClr val="CCFFCC"/>
    <a:srgbClr val="3333FF"/>
    <a:srgbClr val="CCCCFF"/>
    <a:srgbClr val="D5D7FB"/>
    <a:srgbClr val="D9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8" autoAdjust="0"/>
    <p:restoredTop sz="90995" autoAdjust="0"/>
  </p:normalViewPr>
  <p:slideViewPr>
    <p:cSldViewPr showGuides="1">
      <p:cViewPr varScale="1">
        <p:scale>
          <a:sx n="91" d="100"/>
          <a:sy n="91" d="100"/>
        </p:scale>
        <p:origin x="3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7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18576"/>
    </p:cViewPr>
  </p:sorterViewPr>
  <p:notesViewPr>
    <p:cSldViewPr showGuides="1">
      <p:cViewPr>
        <p:scale>
          <a:sx n="80" d="100"/>
          <a:sy n="80" d="100"/>
        </p:scale>
        <p:origin x="2292" y="672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11T10:46:12.322" idx="101">
    <p:pos x="371" y="115"/>
    <p:text>Update note at bottom if 2016 TS develops a worksheet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11T10:53:19.312" idx="48">
    <p:pos x="414" y="112"/>
    <p:text>Help function does not seem to work in Practice Lab
Update if it works correctly in 2016 TS
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8427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wrap="square" lIns="93878" tIns="46939" rIns="93878" bIns="469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3878" tIns="46939" rIns="93878" bIns="469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90E980-1BC9-4EC9-8F55-28FFCD5E08FF}" type="datetime1">
              <a:rPr lang="en-US" smtClean="0"/>
              <a:t>12/12/2016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78" tIns="46939" rIns="93878" bIns="4693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2775"/>
            <a:ext cx="5564188" cy="4187825"/>
          </a:xfrm>
          <a:prstGeom prst="rect">
            <a:avLst/>
          </a:prstGeom>
        </p:spPr>
        <p:txBody>
          <a:bodyPr vert="horz" wrap="square" lIns="93878" tIns="46939" rIns="93878" bIns="4693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49DC0C-B9C0-4B05-8E4A-9A0BDB5ABD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9305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79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467972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127737D-0302-4361-AD39-9B602F975064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59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629CBEB-B83A-4BAB-8A18-772751488730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482308" name="Rectangle 7"/>
          <p:cNvSpPr txBox="1">
            <a:spLocks noGrp="1" noChangeArrowheads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F19F58-DC34-41D3-A4A6-EDE8B32AE3F8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23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23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4336"/>
            <a:ext cx="5029618" cy="4113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82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D6E75C8-A7F5-440D-B254-ACA568F54382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484356" name="Rectangle 7"/>
          <p:cNvSpPr txBox="1">
            <a:spLocks noGrp="1" noChangeArrowheads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EE7199-D831-490F-AF4F-34F9AA67E7EB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43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43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4336"/>
            <a:ext cx="5029618" cy="4113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 dirty="0">
                <a:cs typeface="Arial" panose="020B0604020202020204" pitchFamily="34" charset="0"/>
              </a:rPr>
              <a:t> Explain that “tax free” means never having to pay tax; “tax deferred” means you can put off paying the tax, but you must pay tax in the future</a:t>
            </a:r>
          </a:p>
        </p:txBody>
      </p:sp>
    </p:spTree>
    <p:extLst>
      <p:ext uri="{BB962C8B-B14F-4D97-AF65-F5344CB8AC3E}">
        <p14:creationId xmlns:p14="http://schemas.microsoft.com/office/powerpoint/2010/main" val="482573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6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8640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008A1A0-3890-46BB-A022-81BC45983B6C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24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8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8845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58C2547-6987-4E30-BF77-B165569DC31A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488454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BEE60B7-A4B0-4570-860C-70C236D4F456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399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EDCD72C-5351-4D95-8DD0-88FF2A6F2162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490500" name="Rectangle 7"/>
          <p:cNvSpPr txBox="1">
            <a:spLocks noGrp="1" noChangeArrowheads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12FBD61-FB68-4616-8AD1-849FEF1A1BC4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05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05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4336"/>
            <a:ext cx="5029618" cy="4113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1121" indent="-281121">
              <a:spcBef>
                <a:spcPct val="0"/>
              </a:spcBef>
            </a:pPr>
            <a:endParaRPr lang="en-US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17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45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>
                <a:cs typeface="Arial" panose="020B0604020202020204" pitchFamily="34" charset="0"/>
              </a:rPr>
              <a:t> Basically, if money not taxed when it was contributed, then it is taxed when distributed</a:t>
            </a:r>
          </a:p>
        </p:txBody>
      </p:sp>
      <p:sp>
        <p:nvSpPr>
          <p:cNvPr id="494596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5239A56-74B3-4180-A5F6-EB1331E8BBC5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23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25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92548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D608CD-8939-446E-834C-25B7A6E1E56D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51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86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This is a sample 1099-R showing how pension/annuity/IRA income is reported</a:t>
            </a:r>
          </a:p>
          <a:p>
            <a:pPr marL="268627" lvl="1"/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498692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41C0CF-0B8A-4CE6-A980-EAB84977CF1F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925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6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49664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71CA5D9-C7B7-4696-A07A-24C1AB41BFC2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496646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F540815-49B9-47BE-906B-2A75B11829E4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190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6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49664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ECB891D-9C82-4BD3-BBE2-9739F4EC8DF9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496646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F540815-49B9-47BE-906B-2A75B11829E4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321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00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70020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EE57013-76A1-4469-AC79-1E60047D7E17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246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  TS screen must match exact info from printed 1099-R form</a:t>
            </a:r>
          </a:p>
          <a:p>
            <a:pPr>
              <a:buFont typeface="Arial" pitchFamily="34" charset="0"/>
              <a:buNone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  Check whether 1099-R is for taxpayer or spouse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  Enter Payer’s ID from 1099-R form</a:t>
            </a:r>
          </a:p>
          <a:p>
            <a:pPr marL="272628" lvl="1">
              <a:buFont typeface="Arial" pitchFamily="34" charset="0"/>
              <a:buChar char="•"/>
              <a:defRPr/>
            </a:pPr>
            <a:r>
              <a:rPr lang="en-US" dirty="0"/>
              <a:t> TS will populate Payer’s name &amp; address based on ID if it can.  Otherwise, type in</a:t>
            </a:r>
          </a:p>
          <a:p>
            <a:pPr marL="272628" lvl="1">
              <a:buFont typeface="Arial" pitchFamily="34" charset="0"/>
              <a:buChar char="•"/>
              <a:defRPr/>
            </a:pPr>
            <a:r>
              <a:rPr lang="en-US" dirty="0"/>
              <a:t> If Payer’s info is pre-populated, still must check carefully to see if info has changed (address frequently does)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 TS will populate Recipient’s address from Basic Information section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 Enter data from printed 1099-R into same boxes on TS screen</a:t>
            </a:r>
          </a:p>
          <a:p>
            <a:pPr marL="272628" lvl="1">
              <a:buFont typeface="Arial" pitchFamily="34" charset="0"/>
              <a:buChar char="•"/>
              <a:defRPr/>
            </a:pPr>
            <a:r>
              <a:rPr lang="en-US" dirty="0"/>
              <a:t> If this is a total distribution, check box </a:t>
            </a:r>
          </a:p>
          <a:p>
            <a:pPr marL="272628" lvl="1">
              <a:buFont typeface="Arial" pitchFamily="34" charset="0"/>
              <a:buChar char="•"/>
              <a:defRPr/>
            </a:pPr>
            <a:r>
              <a:rPr lang="en-US" dirty="0"/>
              <a:t> Be sure to enter any codes in Box 7.  Also check IRA/SEP/Simple1099-R box if this is an IRA distribution</a:t>
            </a:r>
          </a:p>
          <a:p>
            <a:pPr marL="272628" lvl="1"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 If Taxable Amount Not Determined box is checked &amp; Taxable Amount in Box 2 is not populated, use Simplified Method Worksheet to determine taxable amount for Federal or use Bogart Annuity Calculator on TaxPrep4Free.org Preparer page</a:t>
            </a:r>
          </a:p>
          <a:p>
            <a:pPr>
              <a:buFont typeface="Arial" pitchFamily="34" charset="0"/>
              <a:buNone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 TS will transfer gross amount of pension to 1040 Line 16a &amp; taxable amount to Line 16b; if distribution is from an IRA (based on check in box 7), gross amount will transfer to Line 15a &amp; taxable amount to Line 15b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None/>
              <a:defRPr/>
            </a:pPr>
            <a:endParaRPr lang="en-US" dirty="0"/>
          </a:p>
          <a:p>
            <a:pPr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50074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12B21AD-0E04-4CB4-AB7F-9A23EC45B5DD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00742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D220468-4121-4CC2-A79C-4884C05DCBE0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95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2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5027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8668781-67DB-4583-B94D-2B243F9D0C2B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02790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5DB7C7-D45C-4D34-96CA-297C18AA2719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13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48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504836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A1CBED-03D0-4988-A3D1-DC248C62AFD8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917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68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06884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27AEAD-90DB-4DA4-805E-F7E97CE15EBC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565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9379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0893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367C926-C560-40F3-97C3-2E44DEA3E4E4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08934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F7B473-AF90-4211-B1E2-AF0AC7C6A990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887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9379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0893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367C926-C560-40F3-97C3-2E44DEA3E4E4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08934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F7B473-AF90-4211-B1E2-AF0AC7C6A990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257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  TS screen must match exact info from printed 1099-R form</a:t>
            </a:r>
          </a:p>
          <a:p>
            <a:pPr>
              <a:buFont typeface="Arial" pitchFamily="34" charset="0"/>
              <a:buNone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 Check whether 1099-R is for taxpayer or spouse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 Enter Payer’s ID from 1099-R form</a:t>
            </a:r>
          </a:p>
          <a:p>
            <a:pPr marL="272628" lvl="1">
              <a:buFont typeface="Arial" pitchFamily="34" charset="0"/>
              <a:buChar char="•"/>
              <a:defRPr/>
            </a:pPr>
            <a:r>
              <a:rPr lang="en-US" dirty="0"/>
              <a:t> TS will populate Payer’s name &amp; address based on ID if it can.  Otherwise, type in</a:t>
            </a:r>
          </a:p>
          <a:p>
            <a:pPr marL="272628" lvl="1">
              <a:buFont typeface="Arial" pitchFamily="34" charset="0"/>
              <a:buChar char="•"/>
              <a:defRPr/>
            </a:pPr>
            <a:r>
              <a:rPr lang="en-US" dirty="0"/>
              <a:t> If Payer’s info is pre-populated, still must check carefully to see if info has changed (address frequently does)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 TS will populate Recipient’s address from Basic Information section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 Enter data from printed 1099-R into same boxes on TS screen</a:t>
            </a:r>
          </a:p>
          <a:p>
            <a:pPr marL="272628" lvl="1">
              <a:buFont typeface="Arial" pitchFamily="34" charset="0"/>
              <a:buChar char="•"/>
              <a:defRPr/>
            </a:pPr>
            <a:r>
              <a:rPr lang="en-US" dirty="0"/>
              <a:t> If this is a total distribution, check box  </a:t>
            </a:r>
          </a:p>
          <a:p>
            <a:pPr marL="272628" lvl="1">
              <a:buFont typeface="Arial" pitchFamily="34" charset="0"/>
              <a:buChar char="•"/>
              <a:defRPr/>
            </a:pPr>
            <a:r>
              <a:rPr lang="en-US" dirty="0"/>
              <a:t> Be sure to enter any codes in Box 7.  Also check IRA/SEP/Simple1099-R box if this is an IRA distribution</a:t>
            </a:r>
          </a:p>
          <a:p>
            <a:pPr marL="272628" lvl="1"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 If Taxable Amount Not Determined box is checked &amp; Taxable Amount in Box 2 is not populated, use Simplified Method Worksheet to determine taxable amount for Federal</a:t>
            </a:r>
          </a:p>
          <a:p>
            <a:pPr>
              <a:buFont typeface="Arial" pitchFamily="34" charset="0"/>
              <a:buNone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 TS will transfer gross amount of pension to 1040 Line 16a &amp; taxable amount to Line 16b; if distribution is from an IRA (based on check in box 7), gross amount will transfer to Line 15a &amp; taxable amount to Line 15b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None/>
              <a:defRPr/>
            </a:pPr>
            <a:endParaRPr lang="en-US" dirty="0"/>
          </a:p>
          <a:p>
            <a:pPr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50074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12B21AD-0E04-4CB4-AB7F-9A23EC45B5DD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00742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D220468-4121-4CC2-A79C-4884C05DCBE0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0360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9491C1C-4EB7-41D4-A094-858A64DCAADD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10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09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4336"/>
            <a:ext cx="5029618" cy="4113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10982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2B69CBD-524C-4040-B657-9AE2892EC374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684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565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dirty="0"/>
              <a:t> This worksheet used to determine non-taxable portion of the retirement distribution, based on taxpayer’s original contributions to pension/annuity (in 1099-R 9b).  These contributions were taxed when contributed; therefore, they should not be taxed again on distribution.  Contributions must be recovered equally over the course of the pension’s expected life; cannot all be recovered up front before taxable portion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/>
              <a:t> TS automatically</a:t>
            </a:r>
            <a:r>
              <a:rPr lang="en-US" baseline="0" dirty="0"/>
              <a:t> populates gross distribution amount from 1099-R</a:t>
            </a:r>
            <a:endParaRPr lang="en-US" dirty="0"/>
          </a:p>
          <a:p>
            <a:pPr eaLnBrk="1" hangingPunct="1">
              <a:buFontTx/>
              <a:buChar char="•"/>
              <a:defRPr/>
            </a:pPr>
            <a:r>
              <a:rPr lang="en-US" dirty="0"/>
              <a:t> Enter plan cost at annuity start date (from Box 9b of 1099-R)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/>
              <a:t> Check box if joint or survivor annuity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/>
              <a:t> Enter age when pay-outs</a:t>
            </a:r>
            <a:r>
              <a:rPr lang="en-US" baseline="0" dirty="0"/>
              <a:t> started (</a:t>
            </a:r>
            <a:r>
              <a:rPr lang="en-US" b="1" baseline="0" dirty="0"/>
              <a:t>N</a:t>
            </a:r>
            <a:r>
              <a:rPr lang="en-US" b="1" dirty="0"/>
              <a:t>OT</a:t>
            </a:r>
            <a:r>
              <a:rPr lang="en-US" dirty="0"/>
              <a:t> today’s age).  Add ages of spouses if joint or survivor annuity 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/>
              <a:t>  Enter # of months for which payments were received in current year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/>
              <a:t>  Enter amount received tax free in prior years (from last year’s return or taxpayer)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/>
              <a:t> TS will calculate how much of amount can be excluded from income &amp; how much will remain in the pension for future years’ calculations</a:t>
            </a:r>
          </a:p>
          <a:p>
            <a:pPr marL="269876" lvl="1">
              <a:buFontTx/>
              <a:buChar char="•"/>
              <a:defRPr/>
            </a:pPr>
            <a:r>
              <a:rPr lang="en-US" dirty="0"/>
              <a:t> Exclusion amount will be the same for all full years of pension distribution; could be different for first &amp; last years of distribution since they may not be full years</a:t>
            </a:r>
          </a:p>
          <a:p>
            <a:pPr eaLnBrk="1" hangingPunct="1">
              <a:buFontTx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1302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6EADA9-9816-41C5-B3ED-BACF6181466C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13030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7DAB03-1031-4B04-A07C-28E09A873656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220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565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/>
              <a:t> This is an</a:t>
            </a:r>
            <a:r>
              <a:rPr lang="en-US" baseline="0" dirty="0"/>
              <a:t> annuity calculator built by Jeff Bogart.  In a number of respects, it is better to use than the Simplified Method Worksheet built into TS</a:t>
            </a:r>
          </a:p>
          <a:p>
            <a:pPr marL="274320" lvl="1" eaLnBrk="1" hangingPunct="1">
              <a:buFont typeface="Arial" pitchFamily="34" charset="0"/>
              <a:buChar char="•"/>
              <a:defRPr/>
            </a:pPr>
            <a:r>
              <a:rPr lang="en-US" dirty="0"/>
              <a:t> You can put in birth dates, and the calculator will</a:t>
            </a:r>
            <a:r>
              <a:rPr lang="en-US" baseline="0" dirty="0"/>
              <a:t> automatically figure out the ages</a:t>
            </a:r>
          </a:p>
          <a:p>
            <a:pPr marL="274320" lvl="1" eaLnBrk="1" hangingPunct="1">
              <a:buFont typeface="Arial" pitchFamily="34" charset="0"/>
              <a:buChar char="•"/>
              <a:defRPr/>
            </a:pPr>
            <a:r>
              <a:rPr lang="en-US" baseline="0" dirty="0"/>
              <a:t> It calculates you what taxable amount to put in 1099-R Box 2a</a:t>
            </a:r>
          </a:p>
          <a:p>
            <a:pPr marL="274320" lvl="1" eaLnBrk="1" hangingPunct="1">
              <a:buFont typeface="Arial" pitchFamily="34" charset="0"/>
              <a:buChar char="•"/>
              <a:defRPr/>
            </a:pPr>
            <a:r>
              <a:rPr lang="en-US" baseline="0" dirty="0"/>
              <a:t> It tells you amount previously recovered and how much is left to recover in future years.  Also tells you when you will finish recovering all your contributions</a:t>
            </a:r>
          </a:p>
          <a:p>
            <a:pPr marL="274320" lvl="1" eaLnBrk="1" hangingPunct="1">
              <a:buFont typeface="Arial" pitchFamily="34" charset="0"/>
              <a:buChar char="•"/>
              <a:defRPr/>
            </a:pPr>
            <a:endParaRPr lang="en-US" baseline="0" dirty="0"/>
          </a:p>
          <a:p>
            <a:pPr marL="0" lvl="1" eaLnBrk="1" hangingPunct="1">
              <a:buFont typeface="Arial" pitchFamily="34" charset="0"/>
              <a:buChar char="•"/>
              <a:defRPr/>
            </a:pPr>
            <a:r>
              <a:rPr lang="en-US" baseline="0" dirty="0"/>
              <a:t> Print out a copy of these calculations for use by Quality Reviewer.  Put in taxpayer’s envelope for next year’s return</a:t>
            </a:r>
          </a:p>
          <a:p>
            <a:pPr marL="0" lvl="1" eaLnBrk="1" hangingPunct="1">
              <a:buFont typeface="Arial" pitchFamily="34" charset="0"/>
              <a:buNone/>
              <a:defRPr/>
            </a:pPr>
            <a:endParaRPr lang="en-US" baseline="0" dirty="0"/>
          </a:p>
          <a:p>
            <a:pPr marL="0" lvl="1" eaLnBrk="1" hangingPunct="1">
              <a:buFont typeface="Arial" pitchFamily="34" charset="0"/>
              <a:buChar char="•"/>
              <a:defRPr/>
            </a:pPr>
            <a:r>
              <a:rPr lang="en-US" baseline="0" dirty="0"/>
              <a:t> Don’t forget to manually enter the taxable amount of the pension in Box 2a in </a:t>
            </a:r>
            <a:r>
              <a:rPr lang="en-US" baseline="0" dirty="0" err="1"/>
              <a:t>TaxSlayer</a:t>
            </a:r>
            <a:endParaRPr lang="en-US" baseline="0" dirty="0"/>
          </a:p>
          <a:p>
            <a:pPr marL="274320" lvl="1" eaLnBrk="1" hangingPunct="1">
              <a:buFont typeface="Arial" pitchFamily="34" charset="0"/>
              <a:buChar char="•"/>
              <a:defRPr/>
            </a:pPr>
            <a:endParaRPr lang="en-US" baseline="0" dirty="0"/>
          </a:p>
          <a:p>
            <a:pPr marL="274320" lvl="1" eaLnBrk="1" hangingPunct="1">
              <a:buFont typeface="Arial" pitchFamily="34" charset="0"/>
              <a:buChar char="•"/>
              <a:defRPr/>
            </a:pPr>
            <a:endParaRPr lang="en-US" baseline="0" dirty="0"/>
          </a:p>
          <a:p>
            <a:pPr marL="274320" lvl="1" eaLnBrk="1" hangingPunct="1">
              <a:buFont typeface="Arial" pitchFamily="34" charset="0"/>
              <a:buChar char="•"/>
              <a:defRPr/>
            </a:pPr>
            <a:endParaRPr lang="en-US" baseline="0" dirty="0"/>
          </a:p>
          <a:p>
            <a:pPr marL="274320" lvl="1" eaLnBrk="1" hangingPunct="1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51302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6EADA9-9816-41C5-B3ED-BACF6181466C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13030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7DAB03-1031-4B04-A07C-28E09A873656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4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20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472068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77D946-E728-44FA-A66E-D87548AA4B83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6162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5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TS transfers</a:t>
            </a:r>
            <a:r>
              <a:rPr lang="en-US" altLang="en-US" baseline="0" dirty="0">
                <a:cs typeface="Arial" panose="020B0604020202020204" pitchFamily="34" charset="0"/>
              </a:rPr>
              <a:t> the taxable amount of the pension from the Simplified Method Worksheet calculations to Box 2a</a:t>
            </a:r>
          </a:p>
          <a:p>
            <a:pPr>
              <a:buFontTx/>
              <a:buChar char="•"/>
            </a:pPr>
            <a:endParaRPr lang="en-US" altLang="en-US" baseline="0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baseline="0" dirty="0">
                <a:cs typeface="Arial" panose="020B0604020202020204" pitchFamily="34" charset="0"/>
              </a:rPr>
              <a:t> If you used the Bogart Annuity Calculator, you have to manually enter the taxable amount in Box 2a</a:t>
            </a: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51507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8989E36-D8C0-423D-BA7B-B472C0AA1387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15078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ADF2BB-C1EF-4F2F-B575-D62679F65DA4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427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5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Line 16a includes Pensions, Annuities &amp; 401Ks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TS transfers total retirement distribution from 1099-R screen to 1040 Line 16a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  </a:t>
            </a:r>
          </a:p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TS transfers taxable portion of retirement distribution from 1099-R screen to 1040 Line 16b</a:t>
            </a:r>
          </a:p>
        </p:txBody>
      </p:sp>
      <p:sp>
        <p:nvSpPr>
          <p:cNvPr id="51507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8989E36-D8C0-423D-BA7B-B472C0AA1387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15078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ADF2BB-C1EF-4F2F-B575-D62679F65DA4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7645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5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This Worksheet is included in the PDF generated</a:t>
            </a:r>
            <a:r>
              <a:rPr lang="en-US" altLang="en-US" baseline="0" dirty="0">
                <a:cs typeface="Arial" panose="020B0604020202020204" pitchFamily="34" charset="0"/>
              </a:rPr>
              <a:t> for the tax return.  It can be kept for the taxpayer’s records and used the following year.  Line 10 gives you the amount recovered through the current tax year</a:t>
            </a: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51507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8989E36-D8C0-423D-BA7B-B472C0AA1387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15078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ADF2BB-C1EF-4F2F-B575-D62679F65DA4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7769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71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17124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F4A9D58-1D50-4E76-BD7E-6DB4B867B054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184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91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19172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B7FB30-77BE-40E6-8A22-BAC5A53E46C3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382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12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21220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EEBC01-330C-4045-AC10-51858DE7B8E9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3921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32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523268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CC86AD-C447-47E8-A55D-EC22B34F5092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303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53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The easiest way for a taxpayer to transfer money from one trustee to another is to go to new trustee &amp; ask for this to be done electronically</a:t>
            </a:r>
          </a:p>
          <a:p>
            <a:pPr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525316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0AF6E59-B020-49A6-95B7-1549B3BEA966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37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0909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73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Situation could happen when you retire</a:t>
            </a:r>
          </a:p>
        </p:txBody>
      </p:sp>
      <p:sp>
        <p:nvSpPr>
          <p:cNvPr id="527364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38100-8FA4-475C-B26B-0FA7F6D927A7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38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145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94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This frequently happens when taxpayer goes to original trustee and closes out IRA.  Then goes to a new trustee &amp; opens a new IRA</a:t>
            </a:r>
          </a:p>
        </p:txBody>
      </p:sp>
      <p:sp>
        <p:nvSpPr>
          <p:cNvPr id="529412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089C3CB-33F7-4037-A888-7C74F530CF5A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400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6627" name="Date Placeholder 2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53FD297-C182-46FF-90DB-7DEEC14E9A6E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474116" name="Rectangle 7"/>
          <p:cNvSpPr txBox="1">
            <a:spLocks noGrp="1" noChangeArrowheads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89D049-DE37-4923-8163-C8327A0AFD54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41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41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4336"/>
            <a:ext cx="5029618" cy="4113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endParaRPr lang="en-US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7561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94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>
                <a:cs typeface="Arial" panose="020B0604020202020204" pitchFamily="34" charset="0"/>
              </a:rPr>
              <a:t> This frequently happens when taxpayer goes to original trustee and closes out IRA.  Then goes to a new trustee &amp; opens a new IRA</a:t>
            </a:r>
          </a:p>
        </p:txBody>
      </p:sp>
      <p:sp>
        <p:nvSpPr>
          <p:cNvPr id="529412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089C3CB-33F7-4037-A888-7C74F530CF5A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40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542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1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If any of amount on 1099-R was rolled over into another retirement plan within the required 60 days, check the rollover box and enter the amount rolled over.  TS will exclude from taxable income</a:t>
            </a:r>
          </a:p>
        </p:txBody>
      </p:sp>
      <p:sp>
        <p:nvSpPr>
          <p:cNvPr id="53146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F307F4C-4E6D-4743-A885-6BC21CCAD6EB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31462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709A7C-9803-4024-B037-3AE248508710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41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6418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3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Once amount is entered as Rollover amount on 1099-R screen, TS will automatically include ROLLOVER at</a:t>
            </a:r>
            <a:r>
              <a:rPr lang="en-US" altLang="en-US" baseline="0" dirty="0">
                <a:cs typeface="Arial" panose="020B0604020202020204" pitchFamily="34" charset="0"/>
              </a:rPr>
              <a:t> the beginning of Line 16 on the actual 1040 form (not on Summary/Print screen)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</a:p>
          <a:p>
            <a:endParaRPr lang="en-US" altLang="en-US" dirty="0">
              <a:cs typeface="Arial" panose="020B0604020202020204" pitchFamily="34" charset="0"/>
            </a:endParaRPr>
          </a:p>
          <a:p>
            <a:endParaRPr lang="en-US" altLang="en-US" dirty="0">
              <a:cs typeface="Arial" panose="020B0604020202020204" pitchFamily="34" charset="0"/>
            </a:endParaRPr>
          </a:p>
          <a:p>
            <a:endParaRPr lang="en-US" altLang="en-US" dirty="0">
              <a:cs typeface="Arial" panose="020B0604020202020204" pitchFamily="34" charset="0"/>
            </a:endParaRPr>
          </a:p>
          <a:p>
            <a:endParaRPr lang="en-US" altLang="en-US" dirty="0">
              <a:cs typeface="Arial" panose="020B0604020202020204" pitchFamily="34" charset="0"/>
            </a:endParaRPr>
          </a:p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53350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D630D3C-3077-4C65-8F49-F6C1BB410A28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33510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BBFCFE6-E0AC-4BCF-B600-229F22F25507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42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7927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1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How would we know?  Client would have to disclose that they are public safety officer (Police, Fireperson, Rescue Squad, chaplain)  </a:t>
            </a:r>
          </a:p>
          <a:p>
            <a:pPr>
              <a:buFont typeface="Arial" pitchFamily="34" charset="0"/>
              <a:buNone/>
            </a:pPr>
            <a:endParaRPr lang="en-US" altLang="en-US" dirty="0"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To avoid giving officer a double benefit, you cannot also deduct medical insurance premium on </a:t>
            </a:r>
            <a:r>
              <a:rPr lang="en-US" altLang="en-US" dirty="0" err="1">
                <a:cs typeface="Arial" panose="020B0604020202020204" pitchFamily="34" charset="0"/>
              </a:rPr>
              <a:t>Sch</a:t>
            </a:r>
            <a:r>
              <a:rPr lang="en-US" altLang="en-US" dirty="0">
                <a:cs typeface="Arial" panose="020B0604020202020204" pitchFamily="34" charset="0"/>
              </a:rPr>
              <a:t> A</a:t>
            </a:r>
            <a:r>
              <a:rPr lang="en-US" altLang="en-US" baseline="0" dirty="0">
                <a:cs typeface="Arial" panose="020B0604020202020204" pitchFamily="34" charset="0"/>
              </a:rPr>
              <a:t> for these  premiums</a:t>
            </a: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541700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8D97BF-2A3C-418D-8772-03E939B578BE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43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838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1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53146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F307F4C-4E6D-4743-A885-6BC21CCAD6EB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31462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709A7C-9803-4024-B037-3AE248508710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44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980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3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You can recognize return of contributions made to an annuity by:</a:t>
            </a:r>
          </a:p>
          <a:p>
            <a:pPr marL="268627" lvl="1"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1099-R with amount in Box 1 (Gross Amount) &amp; Box 5 (Employee Contributions Designated Roth or Insurance Premiums)</a:t>
            </a:r>
          </a:p>
          <a:p>
            <a:pPr marL="268627" lvl="1"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Nothing may be checked in boxes for “Taxable Amount Not Determined” or “Total Distribution”</a:t>
            </a:r>
          </a:p>
          <a:p>
            <a:pPr marL="268627" lvl="1"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Box 7 code = 7 (Normal Distribution) </a:t>
            </a:r>
          </a:p>
        </p:txBody>
      </p:sp>
      <p:sp>
        <p:nvSpPr>
          <p:cNvPr id="543748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5DF4926-258F-4C8F-A11B-134514342381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45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081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5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45796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71F5BA-5DD4-476D-93E6-D188D7B7685E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46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2568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7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547844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F26812-AFC4-45B2-84C4-AAEADA9D5505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47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7243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2052D0-2EB4-4B93-AF9D-E5B7E903B625}" type="slidenum">
              <a:rPr lang="en-US" altLang="en-US" sz="14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48</a:t>
            </a:fld>
            <a:endParaRPr lang="en-US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886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3107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dirty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6C733B-6B2F-4D46-9223-229239159F46}" type="slidenum">
              <a:rPr lang="en-US" altLang="en-US" sz="1400"/>
              <a:pPr>
                <a:spcBef>
                  <a:spcPct val="0"/>
                </a:spcBef>
              </a:pPr>
              <a:t>49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10123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A90E980-1BC9-4EC9-8F55-28FFCD5E08FF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507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altLang="en-US"/>
              <a:t> Summary of taxability of different parts of retirement income</a:t>
            </a:r>
          </a:p>
        </p:txBody>
      </p:sp>
      <p:sp>
        <p:nvSpPr>
          <p:cNvPr id="185348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564537-9E45-41F6-A476-C1DA2A888BE8}" type="slidenum">
              <a:rPr lang="en-US" altLang="en-US" sz="1400"/>
              <a:pPr>
                <a:spcBef>
                  <a:spcPct val="0"/>
                </a:spcBef>
              </a:pPr>
              <a:t>50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110120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41891326-5A5A-4FF5-8FD7-69867D367517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599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B22EFF5-2FAB-4C2A-A24B-A2CFF398B97B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062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B22EFF5-2FAB-4C2A-A24B-A2CFF398B97B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8041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2BF5049-9959-4804-ACE5-1307A6E76B0F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714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3107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dirty="0"/>
              <a:t> To use the 3-year rule you must have started using the rule on the first year you took the distribution (or be able to go back and amend prior returns to show this)</a:t>
            </a:r>
          </a:p>
          <a:p>
            <a:pPr marL="170410" indent="-17041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This may be useful for people who retire before 62 ½ because they wouldn’t be eligible for other NJ pension exclusions yet</a:t>
            </a:r>
          </a:p>
          <a:p>
            <a:pPr marL="170410" indent="-17041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dirty="0"/>
              <a:t> We do not see this situation very often because: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dirty="0"/>
              <a:t>  Taxpayer must have contributed to pension plan along with employer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dirty="0"/>
              <a:t>  Must be just starting to collect pension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dirty="0"/>
              <a:t>  Must be able to recover all employee contributions within 3 years of first pension payment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dirty="0"/>
              <a:t>  Pension exclusion &amp; unclaimed pension exclusion may be enough to exclude all pension income from NJ tax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/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dirty="0"/>
              <a:t> Check prior year’s NJ return and/or ask taxpayer to see if taxpayer was using 3-year rule for pension last year.  If so, use following instructions to continue adjusting NJ return until pension payments = employee contributions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endParaRPr lang="en-US" altLang="en-US" dirty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6C733B-6B2F-4D46-9223-229239159F46}" type="slidenum">
              <a:rPr lang="en-US" altLang="en-US" sz="1400"/>
              <a:pPr>
                <a:spcBef>
                  <a:spcPct val="0"/>
                </a:spcBef>
              </a:pPr>
              <a:t>55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9993774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F146B1-42DC-4AED-A65D-B06CFC88C3E4}" type="slidenum">
              <a:rPr lang="en-US" altLang="en-US" sz="1400"/>
              <a:pPr>
                <a:spcBef>
                  <a:spcPct val="0"/>
                </a:spcBef>
              </a:pPr>
              <a:t>56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059673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en-US" dirty="0"/>
              <a:t> Pension exclusion claimed on NJ 1040 Line 27a may be less than the maximum exclusion because total </a:t>
            </a:r>
            <a:r>
              <a:rPr lang="en-US" altLang="en-US" dirty="0">
                <a:solidFill>
                  <a:srgbClr val="002060"/>
                </a:solidFill>
              </a:rPr>
              <a:t>Pension, Annuity &amp; IRA Withdrawal amount on Line 19a is less than the maximum</a:t>
            </a:r>
          </a:p>
          <a:p>
            <a:pPr>
              <a:buFont typeface="Arial" pitchFamily="34" charset="0"/>
              <a:buChar char="•"/>
            </a:pPr>
            <a:endParaRPr lang="en-US" altLang="en-US" dirty="0"/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2052D0-2EB4-4B93-AF9D-E5B7E903B625}" type="slidenum">
              <a:rPr lang="en-US" altLang="en-US" sz="1400"/>
              <a:pPr>
                <a:spcBef>
                  <a:spcPct val="0"/>
                </a:spcBef>
              </a:pPr>
              <a:t>57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4633118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AAD452-7463-4A79-A3BE-64DB99B6222F}" type="slidenum">
              <a:rPr lang="en-US" altLang="en-US" sz="1400"/>
              <a:pPr>
                <a:spcBef>
                  <a:spcPct val="0"/>
                </a:spcBef>
              </a:pPr>
              <a:t>58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713666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dirty="0">
                <a:solidFill>
                  <a:srgbClr val="002060"/>
                </a:solidFill>
              </a:rPr>
              <a:t>Income from wages, net profit from business is made up of NJ 1040 Lines 14+17+20+21</a:t>
            </a:r>
            <a:endParaRPr lang="en-US" altLang="en-US" dirty="0"/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6B2CB7-5F6B-4E1C-B468-5EF55043C2D2}" type="slidenum">
              <a:rPr lang="en-US" altLang="en-US" sz="1400"/>
              <a:pPr>
                <a:spcBef>
                  <a:spcPct val="0"/>
                </a:spcBef>
              </a:pPr>
              <a:t>59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51126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61216A9-D046-48D1-A4BE-101C63ED984B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476164" name="Rectangle 7"/>
          <p:cNvSpPr txBox="1">
            <a:spLocks noGrp="1" noChangeArrowheads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DEA2FE-C0FA-4A95-B735-DE41048A48CD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61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61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4336"/>
            <a:ext cx="5029618" cy="4113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01827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FEBA55-7464-4F66-9594-6B2AFA5D4D35}" type="slidenum">
              <a:rPr lang="en-US" altLang="en-US" sz="1400"/>
              <a:pPr>
                <a:spcBef>
                  <a:spcPct val="0"/>
                </a:spcBef>
              </a:pPr>
              <a:t>60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5988766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077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buFontTx/>
              <a:buChar char="•"/>
              <a:defRPr/>
            </a:pPr>
            <a:r>
              <a:rPr lang="en-US" dirty="0"/>
              <a:t> This is just a summary page to introduce some other special topics relating to retirement income that we will be discussing on subsequent slides.</a:t>
            </a:r>
          </a:p>
          <a:p>
            <a:pPr marL="269876">
              <a:buFontTx/>
              <a:buChar char="•"/>
              <a:defRPr/>
            </a:pPr>
            <a:r>
              <a:rPr lang="en-US" dirty="0"/>
              <a:t> Do not discuss any  of these topics in detail now.  Just mention them so students will know what is coming</a:t>
            </a:r>
          </a:p>
        </p:txBody>
      </p:sp>
      <p:sp>
        <p:nvSpPr>
          <p:cNvPr id="55194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E6F35B3-D74C-4126-926E-237E34CB9419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51942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34773BA-B360-45A6-8B4B-206AF5C88118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61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5149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5539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4146174-5177-47BA-ABCF-DC52E1031FF8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53990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12946DA-DB8C-4D78-9F37-263701DFC2D1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62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81063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6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This is a sample 1099-R for Railroad Retirement Benefits – Tier 2</a:t>
            </a:r>
          </a:p>
          <a:p>
            <a:pPr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55603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08553F9-B3D7-4B03-B90E-79003FB23640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56038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60FCA6A-40BB-4432-92FF-1C9416058287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63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0855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1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baseline="0" dirty="0">
                <a:cs typeface="Arial" panose="020B0604020202020204" pitchFamily="34" charset="0"/>
              </a:rPr>
              <a:t> Railroad Retirement Benefits on RRB-1099-R has a separate entry screen from regular 1099-R</a:t>
            </a: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53146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F307F4C-4E6D-4743-A885-6BC21CCAD6EB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31462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709A7C-9803-4024-B037-3AE248508710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64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48632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3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8627" lvl="1"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543748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5DF4926-258F-4C8F-A11B-134514342381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65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3813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0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PREVIOUSLY COVERED UNDER WAGES</a:t>
            </a:r>
          </a:p>
          <a:p>
            <a:endParaRPr lang="en-US" altLang="en-US" dirty="0"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Note: Normal retirement age is determined by employer.  Counselor can find out by asking client.</a:t>
            </a:r>
            <a:r>
              <a:rPr lang="en-US" altLang="en-US" baseline="0" dirty="0">
                <a:cs typeface="Arial" panose="020B0604020202020204" pitchFamily="34" charset="0"/>
              </a:rPr>
              <a:t>  If client doesn’t know, can call employer</a:t>
            </a: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56013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9275010-AF77-41A2-B013-DE67700AF1FF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60134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D51774D-CD75-405F-9705-7AF76797BAAE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66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5256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2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Sample 1099-R showing disability income.  If taxpayer is below retirement age, the amount in Box 2a should transfer to 1040 Line 7 Wages, rather than 1040 Line 16b Taxable Pension</a:t>
            </a:r>
          </a:p>
        </p:txBody>
      </p:sp>
      <p:sp>
        <p:nvSpPr>
          <p:cNvPr id="562180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7248B62-51CD-4ED3-98C6-BF60DFF0B51B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67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63640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4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If code in Box 7 is 3 (person on disability under retirement age), check Box that says, “Check here to report on Form 1040, Line 7.”  TS will put the 1099-R amount as Wages on 1040 Line 7, rather than as Pension on 1040 Line 16</a:t>
            </a:r>
          </a:p>
        </p:txBody>
      </p:sp>
      <p:sp>
        <p:nvSpPr>
          <p:cNvPr id="56422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0C25F0C-ECD3-4824-BAF2-0AD4C94A0869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64230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D891DB-2A61-4AEA-8899-15DA3A31185C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68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1040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3107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dirty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6C733B-6B2F-4D46-9223-229239159F46}" type="slidenum">
              <a:rPr lang="en-US" altLang="en-US" sz="1400"/>
              <a:pPr>
                <a:spcBef>
                  <a:spcPct val="0"/>
                </a:spcBef>
              </a:pPr>
              <a:t>69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13548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61216A9-D046-48D1-A4BE-101C63ED984B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476164" name="Rectangle 7"/>
          <p:cNvSpPr txBox="1">
            <a:spLocks noGrp="1" noChangeArrowheads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DEA2FE-C0FA-4A95-B735-DE41048A48CD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61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61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4336"/>
            <a:ext cx="5029618" cy="4113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5994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6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3 different types of IRA penalties</a:t>
            </a:r>
          </a:p>
          <a:p>
            <a:pPr marL="268627" lvl="1"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Early distribution penalty – 10% of withdrawal</a:t>
            </a:r>
          </a:p>
          <a:p>
            <a:pPr marL="268627" lvl="1"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Excess contributions penalty – 6% of excess contribution</a:t>
            </a:r>
          </a:p>
          <a:p>
            <a:pPr marL="268627" lvl="1"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Failure</a:t>
            </a:r>
            <a:r>
              <a:rPr lang="en-US" altLang="en-US" baseline="0" dirty="0">
                <a:cs typeface="Arial" panose="020B0604020202020204" pitchFamily="34" charset="0"/>
              </a:rPr>
              <a:t> to take Required Minimum Distribution (RMD) penalty – 50% of amount of RMD not taken</a:t>
            </a: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56627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069900B-E68F-441B-85E9-BDA538789256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66278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22496F-A108-4169-A05F-6B8097CBD4F1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70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8218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6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56627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069900B-E68F-441B-85E9-BDA538789256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66278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22496F-A108-4169-A05F-6B8097CBD4F1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71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2437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8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Always explore circumstances of an early distribution with taxpayer to determine if there is a possible exemption to the 10% penalty</a:t>
            </a:r>
          </a:p>
        </p:txBody>
      </p:sp>
      <p:sp>
        <p:nvSpPr>
          <p:cNvPr id="56832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E0692B4-14E7-4B83-9A3F-5FF08DF2B78D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68326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8A6AD3-2597-4889-84F5-32F3623D7FD0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72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564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2BF5049-9959-4804-ACE5-1307A6E76B0F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3350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  This screen only appears</a:t>
            </a:r>
            <a:r>
              <a:rPr lang="en-US" baseline="0" dirty="0"/>
              <a:t> if 1099-R Box 7 shows a distribution code of 1, which is an early distribution where the issuer does not know of any valid exception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2BF5049-9959-4804-ACE5-1307A6E76B0F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0582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2BF5049-9959-4804-ACE5-1307A6E76B0F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0567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6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56627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069900B-E68F-441B-85E9-BDA538789256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66278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22496F-A108-4169-A05F-6B8097CBD4F1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76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490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8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47821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065266B-A47C-4386-AD15-FDEF1E0F3743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478214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7FDD5A4-9DA8-4019-BDF1-3A968D9B0850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34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0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Form 8606 allows the client to track the non-deductible contributions </a:t>
            </a:r>
          </a:p>
          <a:p>
            <a:pPr marL="274320" lvl="1"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Creates a basis</a:t>
            </a:r>
          </a:p>
          <a:p>
            <a:pPr lvl="1"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Should be completed and sent to IRS</a:t>
            </a:r>
          </a:p>
          <a:p>
            <a:pPr lvl="1"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Client should bring to tax appointment</a:t>
            </a:r>
          </a:p>
          <a:p>
            <a:pPr lvl="1"/>
            <a:endParaRPr lang="en-US" altLang="en-US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If clients didn’t fill out an 8606 when contributing year by year, it is possible to file the form late (with penalty of $50/yr)</a:t>
            </a:r>
          </a:p>
          <a:p>
            <a:endParaRPr lang="en-US" altLang="en-US" dirty="0">
              <a:cs typeface="Arial" panose="020B0604020202020204" pitchFamily="34" charset="0"/>
            </a:endParaRPr>
          </a:p>
          <a:p>
            <a:pPr marL="0"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If you don’t have 8606 filed by the time you take distributions, it’s too late to file it and you can’t get the benefit of tax-free distribution</a:t>
            </a:r>
          </a:p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48026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46FDE58-6A38-4972-AC9D-51868AC6A075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480262" name="Slide Number Placeholder 3"/>
          <p:cNvSpPr txBox="1">
            <a:spLocks noGrp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542FAA-6EDB-4C64-B987-BDAC73ED366A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46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6778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dirty="0">
                <a:latin typeface="Calibri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>
                <a:norm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>
                  <a:latin typeface="Calibri" pitchFamily="34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anchor="ctr">
                <a:norm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>
                  <a:latin typeface="Calibri" pitchFamily="34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>
                <a:normAutofit fontScale="70000" lnSpcReduction="20000"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>
                  <a:latin typeface="Calibri" pitchFamily="34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endParaRPr lang="en-US"/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198437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400800"/>
            <a:ext cx="1901825" cy="3016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27517F-B0C9-4C90-880D-F75582666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35703498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FCEAF-D0D5-4D38-A667-05E01D81F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18912698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0375F-B8A6-4F0B-AF0F-67C01E428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12068566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6E920-DF7C-4C6D-8A19-8D6C407D84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22411809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D6082-F22A-4734-8099-26DC72D35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18792318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28B97-D0F9-43B3-BCA0-A49776DBC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39147795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E5FE8-0449-4FAB-9024-CDB22BDA7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31808075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633AC-A754-4F92-AB1E-2CFB9C6A74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17704620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66F7D-5E7B-4F84-9233-B1E5EC7A2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9169247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dirty="0">
                <a:latin typeface="Calibri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>
                  <a:latin typeface="Calibri" pitchFamily="34" charset="0"/>
                </a:endParaRPr>
              </a:p>
            </p:txBody>
          </p:sp>
          <p:sp>
            <p:nvSpPr>
              <p:cNvPr id="1035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812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BD8DE5-9380-4B70-8F1A-AEF6BC3E357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5" r:id="rId1"/>
    <p:sldLayoutId id="2147485982" r:id="rId2"/>
    <p:sldLayoutId id="2147485983" r:id="rId3"/>
    <p:sldLayoutId id="2147485984" r:id="rId4"/>
    <p:sldLayoutId id="2147485985" r:id="rId5"/>
    <p:sldLayoutId id="2147485986" r:id="rId6"/>
    <p:sldLayoutId id="2147485987" r:id="rId7"/>
    <p:sldLayoutId id="2147485988" r:id="rId8"/>
    <p:sldLayoutId id="2147485989" r:id="rId9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ages.huffingtonpost.com/2010-02-09-retirementlane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 l="10124" r="22237"/>
          <a:stretch/>
        </p:blipFill>
        <p:spPr bwMode="auto">
          <a:xfrm>
            <a:off x="7124948" y="990601"/>
            <a:ext cx="1561852" cy="1905000"/>
          </a:xfrm>
          <a:prstGeom prst="rect">
            <a:avLst/>
          </a:prstGeom>
          <a:noFill/>
          <a:ln>
            <a:solidFill>
              <a:schemeClr val="bg1"/>
            </a:solidFill>
          </a:ln>
          <a:extLst/>
        </p:spPr>
      </p:pic>
      <p:sp>
        <p:nvSpPr>
          <p:cNvPr id="4669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85800"/>
            <a:ext cx="7772400" cy="3124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5400" dirty="0"/>
              <a:t>Retirement Income</a:t>
            </a:r>
            <a:br>
              <a:rPr lang="en-US" altLang="en-US" dirty="0"/>
            </a:br>
            <a:r>
              <a:rPr lang="en-US" altLang="en-US" dirty="0"/>
              <a:t>Pensions/Annuities</a:t>
            </a:r>
            <a:br>
              <a:rPr lang="en-US" altLang="en-US" dirty="0"/>
            </a:br>
            <a:r>
              <a:rPr lang="en-US" altLang="en-US" dirty="0"/>
              <a:t>Social Security/Railroad Retirement Benefits/</a:t>
            </a:r>
            <a:br>
              <a:rPr lang="en-US" altLang="en-US" dirty="0"/>
            </a:br>
            <a:r>
              <a:rPr lang="en-US" altLang="en-US" dirty="0"/>
              <a:t> IRAs/401Ks</a:t>
            </a:r>
          </a:p>
        </p:txBody>
      </p:sp>
      <p:sp>
        <p:nvSpPr>
          <p:cNvPr id="46694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dirty="0"/>
              <a:t>Pub 17 Chapter 10 &amp; 11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Pub 4012 Tab D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(1040-Line 16)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(NJ 1040-Lines 19a &amp; 19b)</a:t>
            </a:r>
          </a:p>
          <a:p>
            <a:pPr>
              <a:lnSpc>
                <a:spcPct val="80000"/>
              </a:lnSpc>
            </a:pPr>
            <a:endParaRPr lang="en-US" alt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770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Roth IRA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077200" cy="4876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Can include:</a:t>
            </a:r>
          </a:p>
          <a:p>
            <a:r>
              <a:rPr lang="en-US" altLang="en-US" dirty="0"/>
              <a:t> After-tax contributions</a:t>
            </a:r>
          </a:p>
          <a:p>
            <a:pPr lvl="1"/>
            <a:r>
              <a:rPr lang="en-US" altLang="en-US" dirty="0"/>
              <a:t> No age limit for contributions, but must have earned income </a:t>
            </a:r>
          </a:p>
          <a:p>
            <a:pPr lvl="1"/>
            <a:r>
              <a:rPr lang="en-US" altLang="en-US" dirty="0"/>
              <a:t> Dollar limits on contributions same as for Traditional IRA ($5,500/$6,500 if &gt;/= 50 years)</a:t>
            </a:r>
            <a:endParaRPr lang="en-US" altLang="en-US" sz="3200" dirty="0"/>
          </a:p>
          <a:p>
            <a:r>
              <a:rPr lang="en-US" altLang="en-US" dirty="0"/>
              <a:t> Money converted from a Traditional to Roth IRA</a:t>
            </a:r>
          </a:p>
          <a:p>
            <a:pPr lvl="1"/>
            <a:r>
              <a:rPr lang="en-US" altLang="en-US" dirty="0"/>
              <a:t> No income limits for who can convert</a:t>
            </a:r>
          </a:p>
          <a:p>
            <a:pPr lvl="1"/>
            <a:r>
              <a:rPr lang="en-US" altLang="en-US" dirty="0"/>
              <a:t> Pay tax when contribution is converted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6853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Roth IRA</a:t>
            </a:r>
            <a:endParaRPr lang="en-US" altLang="en-US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 No Required Minimum Distribution (RMD)</a:t>
            </a:r>
          </a:p>
          <a:p>
            <a:pPr lvl="1"/>
            <a:r>
              <a:rPr lang="en-US" altLang="en-US" dirty="0"/>
              <a:t> Amounts withdrawn from Roth IRA cannot be used to satisfy RMD for Traditional IRA</a:t>
            </a:r>
          </a:p>
          <a:p>
            <a:r>
              <a:rPr lang="en-US" altLang="en-US" dirty="0"/>
              <a:t> Earnings accumulate tax free </a:t>
            </a:r>
          </a:p>
          <a:p>
            <a:r>
              <a:rPr lang="en-US" altLang="en-US" dirty="0"/>
              <a:t> Distributions are generally not taxable</a:t>
            </a:r>
          </a:p>
          <a:p>
            <a:pPr lvl="1"/>
            <a:r>
              <a:rPr lang="en-US" altLang="en-US" dirty="0"/>
              <a:t> Exception: Distribution within 5-yr qualifying period from date Roth IRA was first established may be subject to tax on earnings plus 10% early distribution penalty</a:t>
            </a:r>
          </a:p>
          <a:p>
            <a:r>
              <a:rPr lang="en-US" altLang="en-US" dirty="0"/>
              <a:t> Rules for taxability of distributions are the same for NJ</a:t>
            </a:r>
          </a:p>
        </p:txBody>
      </p:sp>
      <p:pic>
        <p:nvPicPr>
          <p:cNvPr id="6" name="Picture 2" descr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542989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 descr="NJ (cont'd)"/>
          <p:cNvSpPr txBox="1"/>
          <p:nvPr/>
        </p:nvSpPr>
        <p:spPr>
          <a:xfrm>
            <a:off x="7893851" y="1082259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(cont’d)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7409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618" y="277813"/>
            <a:ext cx="8289782" cy="1143000"/>
          </a:xfrm>
        </p:spPr>
        <p:txBody>
          <a:bodyPr>
            <a:normAutofit/>
          </a:bodyPr>
          <a:lstStyle/>
          <a:p>
            <a:r>
              <a:rPr lang="en-US" dirty="0"/>
              <a:t>Traditional IRAs &amp; Roth IRAs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553562"/>
          <a:ext cx="7924800" cy="5075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2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52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Traditional IRA</a:t>
                      </a: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Non Deduct Cont.</a:t>
                      </a: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Roth IRA</a:t>
                      </a: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4110">
                <a:tc>
                  <a:txBody>
                    <a:bodyPr/>
                    <a:lstStyle/>
                    <a:p>
                      <a:r>
                        <a:rPr lang="en-US" sz="1700" b="1" dirty="0"/>
                        <a:t>Contributions</a:t>
                      </a: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Tax deductible in year made (up to limits)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Dollar limit on contributions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Allowable up to tax return due date </a:t>
                      </a:r>
                      <a:r>
                        <a:rPr lang="en-US" sz="1700" baseline="0" dirty="0"/>
                        <a:t>&amp; apply retroactively to tax year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aseline="0" dirty="0"/>
                        <a:t>Must have earned income &amp; be &lt; 70½</a:t>
                      </a:r>
                      <a:endParaRPr lang="en-US" sz="1700" dirty="0"/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After-tax</a:t>
                      </a:r>
                      <a:r>
                        <a:rPr lang="en-US" sz="1700" baseline="0" dirty="0"/>
                        <a:t> contributions</a:t>
                      </a:r>
                      <a:endParaRPr lang="en-US" sz="1700" dirty="0"/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aseline="0" dirty="0"/>
                        <a:t>After-tax contributions</a:t>
                      </a:r>
                    </a:p>
                    <a:p>
                      <a:r>
                        <a:rPr lang="en-US" sz="1700" baseline="0" dirty="0"/>
                        <a:t>Dollar limit on contributions</a:t>
                      </a:r>
                    </a:p>
                    <a:p>
                      <a:r>
                        <a:rPr lang="en-US" sz="1700" baseline="0" dirty="0"/>
                        <a:t>No age limit for contribution</a:t>
                      </a:r>
                    </a:p>
                    <a:p>
                      <a:r>
                        <a:rPr lang="en-US" sz="1700" baseline="0" dirty="0"/>
                        <a:t>Must have earned income</a:t>
                      </a:r>
                      <a:endParaRPr lang="en-US" sz="1700" dirty="0"/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sz="1700" b="1" dirty="0"/>
                        <a:t>Earnings</a:t>
                      </a: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Earnings accumulate tax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dirty="0"/>
                        <a:t>deferred until withdrawn</a:t>
                      </a: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Earnings accumulate tax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dirty="0"/>
                        <a:t>deferred until withdrawn</a:t>
                      </a: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Earnings accumulate tax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dirty="0"/>
                        <a:t>free </a:t>
                      </a: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2542">
                <a:tc>
                  <a:txBody>
                    <a:bodyPr/>
                    <a:lstStyle/>
                    <a:p>
                      <a:r>
                        <a:rPr lang="en-US" sz="1700" b="1" dirty="0"/>
                        <a:t>Distributions</a:t>
                      </a: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Distributions taxable in year received</a:t>
                      </a: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Distributions include contributions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dirty="0"/>
                        <a:t>&amp; earnings  (Contribution</a:t>
                      </a:r>
                      <a:r>
                        <a:rPr lang="en-US" sz="1700" baseline="0" dirty="0"/>
                        <a:t> portion</a:t>
                      </a:r>
                      <a:r>
                        <a:rPr lang="en-US" sz="1700" dirty="0"/>
                        <a:t> not taxed, earnings</a:t>
                      </a:r>
                      <a:r>
                        <a:rPr lang="en-US" sz="1700" baseline="0" dirty="0"/>
                        <a:t> taxed)</a:t>
                      </a:r>
                      <a:endParaRPr lang="en-US" sz="1700" dirty="0"/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Distributions tax free</a:t>
                      </a: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2218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6544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IRAs &amp; Roth IRAs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600200"/>
          <a:ext cx="8001000" cy="4968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9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Traditional IRA</a:t>
                      </a:r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Non Deduct Cont.</a:t>
                      </a:r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Roth IRA</a:t>
                      </a:r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4198">
                <a:tc>
                  <a:txBody>
                    <a:bodyPr/>
                    <a:lstStyle/>
                    <a:p>
                      <a:r>
                        <a:rPr lang="en-US" sz="1700" b="1" dirty="0"/>
                        <a:t>Penalties</a:t>
                      </a:r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10% penalty if withdrawal prior to age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dirty="0"/>
                        <a:t>59½ </a:t>
                      </a:r>
                    </a:p>
                    <a:p>
                      <a:r>
                        <a:rPr lang="en-US" sz="1700" dirty="0"/>
                        <a:t>6%  penalty on excess contributions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aseline="0" dirty="0"/>
                        <a:t>(Exceptions include:   d</a:t>
                      </a:r>
                      <a:r>
                        <a:rPr lang="en-US" sz="1700" dirty="0"/>
                        <a:t>eath, disabled, excessive</a:t>
                      </a:r>
                      <a:r>
                        <a:rPr lang="en-US" sz="1700" baseline="0" dirty="0"/>
                        <a:t> medical expenses, u</a:t>
                      </a:r>
                      <a:r>
                        <a:rPr lang="en-US" sz="1700" dirty="0"/>
                        <a:t>sed for qualified first-time home purchase, higher</a:t>
                      </a:r>
                      <a:r>
                        <a:rPr lang="en-US" sz="1700" baseline="0" dirty="0"/>
                        <a:t> education)</a:t>
                      </a:r>
                      <a:endParaRPr lang="en-US" sz="1700" dirty="0"/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10% penalty for distributions</a:t>
                      </a:r>
                      <a:r>
                        <a:rPr lang="en-US" sz="1700" baseline="0" dirty="0"/>
                        <a:t> prior to age </a:t>
                      </a:r>
                      <a:r>
                        <a:rPr lang="en-US" sz="1700" dirty="0"/>
                        <a:t>59½  or if did not meet five-year requirement</a:t>
                      </a:r>
                      <a:r>
                        <a:rPr lang="en-US" sz="1700" baseline="0" dirty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aseline="0" dirty="0"/>
                        <a:t>(Exceptions, include: d</a:t>
                      </a:r>
                      <a:r>
                        <a:rPr lang="en-US" sz="1700" dirty="0"/>
                        <a:t>eath, disabled, excessive</a:t>
                      </a:r>
                      <a:r>
                        <a:rPr lang="en-US" sz="1700" baseline="0" dirty="0"/>
                        <a:t> medical expenses , u</a:t>
                      </a:r>
                      <a:r>
                        <a:rPr lang="en-US" sz="1700" dirty="0"/>
                        <a:t>sed for qualified first-time home purchase, higher education)</a:t>
                      </a:r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657">
                <a:tc>
                  <a:txBody>
                    <a:bodyPr/>
                    <a:lstStyle/>
                    <a:p>
                      <a:r>
                        <a:rPr lang="en-US" sz="1700" b="1" dirty="0"/>
                        <a:t>Required Minimum Distribution (RMD) </a:t>
                      </a:r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RMD mandatory by April 1 following the year taxpayer turns 70</a:t>
                      </a:r>
                      <a:r>
                        <a:rPr lang="en-US" sz="1700" baseline="0" dirty="0"/>
                        <a:t>½ </a:t>
                      </a:r>
                      <a:r>
                        <a:rPr lang="en-US" sz="1700" dirty="0"/>
                        <a:t>(or 50%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dirty="0"/>
                        <a:t>penalty)</a:t>
                      </a:r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No RMD</a:t>
                      </a:r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 descr="NJ (cont'd)"/>
          <p:cNvSpPr txBox="1"/>
          <p:nvPr/>
        </p:nvSpPr>
        <p:spPr>
          <a:xfrm>
            <a:off x="7893851" y="1082259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(cont’d)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9838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7466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401k Plans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000" dirty="0"/>
              <a:t> Employer-sponsored plans</a:t>
            </a:r>
          </a:p>
          <a:p>
            <a:pPr>
              <a:lnSpc>
                <a:spcPct val="80000"/>
              </a:lnSpc>
            </a:pPr>
            <a:r>
              <a:rPr lang="en-US" altLang="en-US" sz="3000" dirty="0"/>
              <a:t> Pre-tax contributions (99.9% of cases)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/>
              <a:t> If any contributions were after-tax (unusual), distributions are </a:t>
            </a:r>
            <a:r>
              <a:rPr lang="en-US" altLang="en-US" sz="2600" dirty="0">
                <a:solidFill>
                  <a:srgbClr val="FF0000"/>
                </a:solidFill>
              </a:rPr>
              <a:t>Out Of Scope</a:t>
            </a:r>
          </a:p>
          <a:p>
            <a:pPr>
              <a:lnSpc>
                <a:spcPct val="80000"/>
              </a:lnSpc>
            </a:pPr>
            <a:r>
              <a:rPr lang="en-US" altLang="en-US" sz="3000" dirty="0"/>
              <a:t> Earnings accumulate tax deferred </a:t>
            </a:r>
          </a:p>
          <a:p>
            <a:pPr>
              <a:lnSpc>
                <a:spcPct val="80000"/>
              </a:lnSpc>
            </a:pPr>
            <a:r>
              <a:rPr lang="en-US" altLang="en-US" sz="3000" dirty="0"/>
              <a:t> Distributions taxable in the year received</a:t>
            </a:r>
          </a:p>
          <a:p>
            <a:pPr>
              <a:lnSpc>
                <a:spcPct val="80000"/>
              </a:lnSpc>
            </a:pPr>
            <a:r>
              <a:rPr lang="en-US" altLang="en-US" sz="3000" dirty="0"/>
              <a:t> Required Minimum Distribution (RMD) by April 1 following the first year after the later of: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/>
              <a:t> Year taxpayer turns 70½ OR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/>
              <a:t> Year in which taxpayer retires</a:t>
            </a:r>
          </a:p>
          <a:p>
            <a:pPr>
              <a:lnSpc>
                <a:spcPct val="80000"/>
              </a:lnSpc>
            </a:pPr>
            <a:r>
              <a:rPr lang="en-US" altLang="en-US" sz="3000" dirty="0"/>
              <a:t> Contributions are pre tax in NJ starting 1/1/84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</p:txBody>
      </p:sp>
      <p:pic>
        <p:nvPicPr>
          <p:cNvPr id="489477" name="Picture 2" descr="http://www.speedysigns.com/images/decals/400c/Speedy/SHAPES/NOSYMB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567" y="2850444"/>
            <a:ext cx="388056" cy="38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NJ NJ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542989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8211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Taxability of Pension Retirement Income - Federal</a:t>
            </a:r>
          </a:p>
        </p:txBody>
      </p:sp>
      <p:pic>
        <p:nvPicPr>
          <p:cNvPr id="49357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1" t="25850" r="24268" b="51866"/>
          <a:stretch>
            <a:fillRect/>
          </a:stretch>
        </p:blipFill>
        <p:spPr bwMode="auto">
          <a:xfrm>
            <a:off x="651933" y="1611489"/>
            <a:ext cx="817597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58" name="TextBox 9"/>
          <p:cNvSpPr txBox="1">
            <a:spLocks noChangeArrowheads="1"/>
          </p:cNvSpPr>
          <p:nvPr/>
        </p:nvSpPr>
        <p:spPr bwMode="auto">
          <a:xfrm>
            <a:off x="762000" y="5029200"/>
            <a:ext cx="75025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Return of taxpayer contributions not taxed, only earnings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taxable amount not determined on 1099-R, must calculate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using Simplified Method .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(General Rule - Out of Scope)</a:t>
            </a:r>
          </a:p>
        </p:txBody>
      </p:sp>
      <p:pic>
        <p:nvPicPr>
          <p:cNvPr id="493575" name="Picture 2" descr="http://www.speedysigns.com/images/decals/400c/Speedy/SHAPES/NOSYMB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96" y="5983111"/>
            <a:ext cx="377103" cy="37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3576" name="TextBox 7"/>
          <p:cNvSpPr txBox="1">
            <a:spLocks noChangeArrowheads="1"/>
          </p:cNvSpPr>
          <p:nvPr/>
        </p:nvSpPr>
        <p:spPr bwMode="auto">
          <a:xfrm>
            <a:off x="8229600" y="4343400"/>
            <a:ext cx="427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74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Types of Retirement Income </a:t>
            </a:r>
            <a:br>
              <a:rPr lang="en-US" altLang="en-US" dirty="0"/>
            </a:br>
            <a:r>
              <a:rPr lang="en-US" altLang="en-US" dirty="0"/>
              <a:t>Tax Forms</a:t>
            </a:r>
            <a:endParaRPr lang="en-US" altLang="en-US" sz="2000" dirty="0"/>
          </a:p>
        </p:txBody>
      </p:sp>
      <p:graphicFrame>
        <p:nvGraphicFramePr>
          <p:cNvPr id="1438723" name="Group 3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1060450" y="1641427"/>
          <a:ext cx="7092950" cy="4225973"/>
        </p:xfrm>
        <a:graphic>
          <a:graphicData uri="http://schemas.openxmlformats.org/drawingml/2006/table">
            <a:tbl>
              <a:tblPr/>
              <a:tblGrid>
                <a:gridCol w="281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92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1099-R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Pensions, Annuities, Retirement Plans, Insurance Contracts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0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SSA-1099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Social Security Payments </a:t>
                      </a: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38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RRB-1099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Social Security Equivalent or Tier 1 </a:t>
                      </a: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*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38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RRB-1099-R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Non-Social Security Equivalent or Tier 2 </a:t>
                      </a: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5867400"/>
            <a:ext cx="33393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* Covered in later section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2736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Sample 1099-R</a:t>
            </a:r>
          </a:p>
        </p:txBody>
      </p:sp>
      <p:pic>
        <p:nvPicPr>
          <p:cNvPr id="49766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18750" r="11719" b="10417"/>
          <a:stretch>
            <a:fillRect/>
          </a:stretch>
        </p:blipFill>
        <p:spPr bwMode="auto">
          <a:xfrm>
            <a:off x="607828" y="1491106"/>
            <a:ext cx="8001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7670" name="TextBox 5"/>
          <p:cNvSpPr txBox="1">
            <a:spLocks noChangeArrowheads="1"/>
          </p:cNvSpPr>
          <p:nvPr/>
        </p:nvSpPr>
        <p:spPr bwMode="auto">
          <a:xfrm>
            <a:off x="5791200" y="1981200"/>
            <a:ext cx="838200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497671" name="TextBox 6"/>
          <p:cNvSpPr txBox="1">
            <a:spLocks noChangeArrowheads="1"/>
          </p:cNvSpPr>
          <p:nvPr/>
        </p:nvSpPr>
        <p:spPr bwMode="auto">
          <a:xfrm>
            <a:off x="685800" y="3657600"/>
            <a:ext cx="1346200" cy="338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Diane Davis</a:t>
            </a:r>
          </a:p>
        </p:txBody>
      </p:sp>
      <p:sp>
        <p:nvSpPr>
          <p:cNvPr id="497672" name="TextBox 7"/>
          <p:cNvSpPr txBox="1">
            <a:spLocks noChangeArrowheads="1"/>
          </p:cNvSpPr>
          <p:nvPr/>
        </p:nvSpPr>
        <p:spPr bwMode="auto">
          <a:xfrm>
            <a:off x="685800" y="4419600"/>
            <a:ext cx="2363788" cy="584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210 Main Street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Bridgewater, NJ 08807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57700" y="3995738"/>
            <a:ext cx="419100" cy="19526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53223" y="4876800"/>
            <a:ext cx="1080977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10,000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19600" y="1752600"/>
            <a:ext cx="8382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8,223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3600" y="3124200"/>
            <a:ext cx="8382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822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78756" y="1286933"/>
            <a:ext cx="218521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Gross distribution</a:t>
            </a: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4430082" y="1770486"/>
            <a:ext cx="713839" cy="25828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3962400" y="1648179"/>
            <a:ext cx="462844" cy="203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160888" y="3149600"/>
            <a:ext cx="240322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Federal tax withheld</a:t>
            </a: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5886349" y="3147730"/>
            <a:ext cx="713839" cy="25828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5587999" y="3307644"/>
            <a:ext cx="293511" cy="2257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03023" y="4154312"/>
            <a:ext cx="208262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Distribution code</a:t>
            </a: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4283327" y="4334933"/>
            <a:ext cx="469296" cy="26770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>
            <a:off x="3640666" y="4368800"/>
            <a:ext cx="660401" cy="5644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32179" y="2551289"/>
            <a:ext cx="372533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Taxable amount not determined</a:t>
            </a:r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5192889" y="2641600"/>
            <a:ext cx="395111" cy="28222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4368801" y="2777066"/>
            <a:ext cx="846666" cy="338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33067" y="2235201"/>
            <a:ext cx="205267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Total distribution</a:t>
            </a:r>
          </a:p>
        </p:txBody>
      </p:sp>
      <p:sp>
        <p:nvSpPr>
          <p:cNvPr id="28" name="Oval 5"/>
          <p:cNvSpPr>
            <a:spLocks noChangeArrowheads="1"/>
          </p:cNvSpPr>
          <p:nvPr/>
        </p:nvSpPr>
        <p:spPr bwMode="auto">
          <a:xfrm>
            <a:off x="5791200" y="2607733"/>
            <a:ext cx="338667" cy="25964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6062132" y="2438400"/>
            <a:ext cx="270933" cy="1693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107288" y="4515556"/>
            <a:ext cx="1932965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IRA designation</a:t>
            </a:r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5238044" y="4549421"/>
            <a:ext cx="349956" cy="22577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 flipH="1" flipV="1">
            <a:off x="5644444" y="4673600"/>
            <a:ext cx="423333" cy="1128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7186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1099-R Distributions</a:t>
            </a:r>
            <a:endParaRPr lang="en-US" altLang="en-US" dirty="0"/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199"/>
            <a:ext cx="8077200" cy="510222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 Taxability of distributions computed separately for each 1099-R</a:t>
            </a:r>
          </a:p>
          <a:p>
            <a:r>
              <a:rPr lang="en-US" altLang="en-US" dirty="0"/>
              <a:t> Gross distribution shown in Box 1</a:t>
            </a:r>
          </a:p>
          <a:p>
            <a:r>
              <a:rPr lang="en-US" altLang="en-US" dirty="0"/>
              <a:t> Taxable amount of distribution shown in Box 2a</a:t>
            </a:r>
          </a:p>
          <a:p>
            <a:pPr lvl="1"/>
            <a:r>
              <a:rPr lang="en-US" altLang="en-US" dirty="0"/>
              <a:t> If taxable amount not shown, must complete Simplified Method Worksheet to determine how much of distribution is taxable</a:t>
            </a:r>
          </a:p>
          <a:p>
            <a:pPr lvl="1"/>
            <a:r>
              <a:rPr lang="en-US" altLang="en-US" dirty="0"/>
              <a:t> </a:t>
            </a:r>
            <a:r>
              <a:rPr lang="en-US" dirty="0"/>
              <a:t>If “Taxable Amount Not Determined” box is checked, but there is an amount in Box 2a on the 1099-R, enter that amount in TaxSlayer Box 2a and do not use Simplified Method Worksheet </a:t>
            </a:r>
            <a:endParaRPr lang="en-US" altLang="en-US" dirty="0"/>
          </a:p>
          <a:p>
            <a:r>
              <a:rPr lang="en-US" altLang="en-US" dirty="0"/>
              <a:t> Lump sum distribution</a:t>
            </a:r>
          </a:p>
          <a:p>
            <a:pPr lvl="1"/>
            <a:r>
              <a:rPr lang="en-US" altLang="en-US" dirty="0"/>
              <a:t> Shown to right of Box 2 on Form 1099-R “Total Distribution”</a:t>
            </a:r>
          </a:p>
          <a:p>
            <a:r>
              <a:rPr lang="en-US" altLang="en-US" dirty="0"/>
              <a:t> Employee contributions in Box 5 are normally the non-taxable portion of the yearly distribution.  Box 5 + Box 2 = Box 1</a:t>
            </a:r>
          </a:p>
          <a:p>
            <a:pPr lvl="1"/>
            <a:r>
              <a:rPr lang="en-US" altLang="en-US" dirty="0"/>
              <a:t> For CSA Form 1099-R (Civil Services Retirement Benefits), the amount in box 5 is for health insurance premiums.  Needs to be manually entered into Schedule A Medical Expenses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8692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1099-R Distributions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n-US" dirty="0"/>
              <a:t> Box 7 is checked if distribution is from an IRA/SEP/Simple plan</a:t>
            </a:r>
          </a:p>
          <a:p>
            <a:pPr lvl="1"/>
            <a:r>
              <a:rPr lang="en-US" altLang="en-US" dirty="0"/>
              <a:t> </a:t>
            </a:r>
            <a:r>
              <a:rPr lang="en-US" altLang="en-US" sz="2600" dirty="0"/>
              <a:t>IRA distributions are reported on a different line than pension/annuity distributions on the Federal 1040</a:t>
            </a:r>
          </a:p>
          <a:p>
            <a:pPr lvl="1"/>
            <a:r>
              <a:rPr lang="en-US" altLang="en-US" sz="2600" dirty="0"/>
              <a:t> All 1099-R distributions are reported on the same line for NJ </a:t>
            </a:r>
          </a:p>
          <a:p>
            <a:r>
              <a:rPr lang="en-US" altLang="en-US" dirty="0"/>
              <a:t> Total Employee Contributions in Box 9b – the amount reported here is not taxable but must be allocated across expected life of pension</a:t>
            </a:r>
          </a:p>
          <a:p>
            <a:pPr lvl="1"/>
            <a:r>
              <a:rPr lang="en-US" altLang="en-US" dirty="0"/>
              <a:t> </a:t>
            </a:r>
            <a:r>
              <a:rPr lang="en-US" altLang="en-US" sz="2600" dirty="0"/>
              <a:t>Used when completing Simplified Method Worksheet</a:t>
            </a:r>
          </a:p>
          <a:p>
            <a:r>
              <a:rPr lang="en-US" altLang="en-US" dirty="0"/>
              <a:t> IRA contributions not taxed in NJ when distributed (after-tax contributions) </a:t>
            </a:r>
          </a:p>
          <a:p>
            <a:r>
              <a:rPr lang="en-US" altLang="en-US" dirty="0"/>
              <a:t> NJ taxes certain 1099-R distributions differently than Federal</a:t>
            </a:r>
          </a:p>
          <a:p>
            <a:pPr lvl="1"/>
            <a:r>
              <a:rPr lang="en-US" altLang="en-US" dirty="0"/>
              <a:t> Military pensions taxable for Federal, tax exempt in NJ</a:t>
            </a:r>
          </a:p>
          <a:p>
            <a:pPr lvl="1"/>
            <a:r>
              <a:rPr lang="en-US" altLang="en-US" dirty="0"/>
              <a:t> Railroad Retirement pensions taxable for Federal, tax exempt in NJ</a:t>
            </a:r>
          </a:p>
          <a:p>
            <a:pPr lvl="1"/>
            <a:r>
              <a:rPr lang="en-US" altLang="en-US" dirty="0"/>
              <a:t> Disability pensions for people under company minimum retirement age are treated as taxable wages for Federal, while tax exempt in NJ for people under 65 </a:t>
            </a:r>
          </a:p>
        </p:txBody>
      </p:sp>
      <p:pic>
        <p:nvPicPr>
          <p:cNvPr id="6" name="Picture 2" descr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542989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 descr="NJ (cont'd)"/>
          <p:cNvSpPr txBox="1"/>
          <p:nvPr/>
        </p:nvSpPr>
        <p:spPr>
          <a:xfrm>
            <a:off x="7893851" y="1082259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(cont’d)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3065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Retirement Income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305800" cy="4876800"/>
          </a:xfrm>
        </p:spPr>
        <p:txBody>
          <a:bodyPr>
            <a:normAutofit lnSpcReduction="10000"/>
          </a:bodyPr>
          <a:lstStyle/>
          <a:p>
            <a:r>
              <a:rPr lang="en-US" altLang="en-US" sz="3000" dirty="0"/>
              <a:t> Pensions &amp; 457 plans </a:t>
            </a:r>
          </a:p>
          <a:p>
            <a:pPr lvl="1"/>
            <a:r>
              <a:rPr lang="en-US" altLang="en-US" dirty="0"/>
              <a:t> (including disability income post retirement age)</a:t>
            </a:r>
          </a:p>
          <a:p>
            <a:r>
              <a:rPr lang="en-US" altLang="en-US" sz="3000" dirty="0"/>
              <a:t> Annuity/Insurance Contracts</a:t>
            </a:r>
          </a:p>
          <a:p>
            <a:r>
              <a:rPr lang="en-US" altLang="en-US" sz="3000" dirty="0"/>
              <a:t> Social Security (covered in later module)</a:t>
            </a:r>
          </a:p>
          <a:p>
            <a:r>
              <a:rPr lang="en-US" altLang="en-US" sz="3000" dirty="0"/>
              <a:t> Railroad Retirement Benefits</a:t>
            </a:r>
          </a:p>
          <a:p>
            <a:pPr lvl="1"/>
            <a:r>
              <a:rPr lang="en-US" altLang="en-US" dirty="0"/>
              <a:t> Tier 1 – Social Security equivalent (covered in later module)</a:t>
            </a:r>
          </a:p>
          <a:p>
            <a:pPr lvl="1"/>
            <a:r>
              <a:rPr lang="en-US" altLang="en-US" dirty="0"/>
              <a:t> Tier 2 – Pension equivalent </a:t>
            </a:r>
          </a:p>
          <a:p>
            <a:r>
              <a:rPr lang="en-US" altLang="en-US" sz="3000" dirty="0"/>
              <a:t> IRAs</a:t>
            </a:r>
          </a:p>
          <a:p>
            <a:r>
              <a:rPr lang="en-US" altLang="en-US" sz="3000" dirty="0"/>
              <a:t> 401k, 403b plans</a:t>
            </a: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7175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371" t="15322" r="6918" b="-898"/>
          <a:stretch>
            <a:fillRect/>
          </a:stretch>
        </p:blipFill>
        <p:spPr bwMode="auto">
          <a:xfrm>
            <a:off x="647700" y="1628423"/>
            <a:ext cx="75946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9714" name="Title 1"/>
          <p:cNvSpPr>
            <a:spLocks noGrp="1"/>
          </p:cNvSpPr>
          <p:nvPr>
            <p:ph type="title"/>
          </p:nvPr>
        </p:nvSpPr>
        <p:spPr>
          <a:xfrm>
            <a:off x="685800" y="277813"/>
            <a:ext cx="8458200" cy="1143000"/>
          </a:xfrm>
        </p:spPr>
        <p:txBody>
          <a:bodyPr>
            <a:noAutofit/>
          </a:bodyPr>
          <a:lstStyle/>
          <a:p>
            <a:r>
              <a:rPr lang="en-US" altLang="en-US" sz="2600" dirty="0"/>
              <a:t>TS – Distribution from Retirement Plan – Form 1099-R</a:t>
            </a:r>
            <a:br>
              <a:rPr lang="en-US" altLang="en-US" sz="2600" dirty="0"/>
            </a:br>
            <a:r>
              <a:rPr lang="en-US" sz="2200" dirty="0">
                <a:solidFill>
                  <a:srgbClr val="0070C0"/>
                </a:solidFill>
              </a:rPr>
              <a:t>Federal section \ Income \ Enter Myself \ IRA/Pension Distributions (1099-R, 1099-SSA) \ Add or Edit a 1099-R</a:t>
            </a:r>
            <a:endParaRPr lang="en-US" altLang="en-US" sz="2200" dirty="0">
              <a:solidFill>
                <a:srgbClr val="0070C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81200" y="4025900"/>
            <a:ext cx="3276600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Enter Payer ID.  If TS</a:t>
            </a:r>
          </a:p>
          <a:p>
            <a:r>
              <a:rPr lang="en-US" b="1" dirty="0"/>
              <a:t>populates name &amp; address,</a:t>
            </a:r>
          </a:p>
          <a:p>
            <a:r>
              <a:rPr lang="en-US" b="1" dirty="0"/>
              <a:t>verify.  Changes frequently.</a:t>
            </a:r>
            <a:endParaRPr lang="en-US" dirty="0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698500" y="4914900"/>
            <a:ext cx="15748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1498600" y="4610100"/>
            <a:ext cx="508000" cy="2540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181600" y="60960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5295900" y="5904088"/>
            <a:ext cx="337256" cy="28081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>
            <a:stCxn id="25" idx="3"/>
            <a:endCxn id="21" idx="2"/>
          </p:cNvCxnSpPr>
          <p:nvPr/>
        </p:nvCxnSpPr>
        <p:spPr bwMode="auto">
          <a:xfrm>
            <a:off x="4910178" y="5950466"/>
            <a:ext cx="385722" cy="9402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857500" y="5765800"/>
            <a:ext cx="205267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Total distribution</a:t>
            </a:r>
          </a:p>
        </p:txBody>
      </p:sp>
      <p:pic>
        <p:nvPicPr>
          <p:cNvPr id="23" name="Picture 22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842000" y="3441700"/>
            <a:ext cx="218521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Gross distribution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91300" y="4445000"/>
            <a:ext cx="192443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Taxable amount</a:t>
            </a:r>
          </a:p>
        </p:txBody>
      </p: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5308600" y="3949700"/>
            <a:ext cx="4953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5295900" y="4445000"/>
            <a:ext cx="508000" cy="3683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/>
          <p:cNvCxnSpPr>
            <a:endCxn id="38" idx="0"/>
          </p:cNvCxnSpPr>
          <p:nvPr/>
        </p:nvCxnSpPr>
        <p:spPr bwMode="auto">
          <a:xfrm flipH="1">
            <a:off x="5556250" y="3689866"/>
            <a:ext cx="260351" cy="25983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>
            <a:stCxn id="36" idx="1"/>
          </p:cNvCxnSpPr>
          <p:nvPr/>
        </p:nvCxnSpPr>
        <p:spPr bwMode="auto">
          <a:xfrm flipH="1">
            <a:off x="5842000" y="4629666"/>
            <a:ext cx="749300" cy="1853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488319" y="6242756"/>
            <a:ext cx="365568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Taxable amount not determined</a:t>
            </a:r>
          </a:p>
        </p:txBody>
      </p:sp>
      <p:sp>
        <p:nvSpPr>
          <p:cNvPr id="27" name="Oval 5"/>
          <p:cNvSpPr>
            <a:spLocks noChangeArrowheads="1"/>
          </p:cNvSpPr>
          <p:nvPr/>
        </p:nvSpPr>
        <p:spPr bwMode="auto">
          <a:xfrm>
            <a:off x="5283199" y="5667022"/>
            <a:ext cx="304801" cy="21448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flipH="1" flipV="1">
            <a:off x="5599289" y="5791200"/>
            <a:ext cx="592666" cy="44026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5454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36700"/>
            <a:ext cx="8077200" cy="471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6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2800" dirty="0"/>
              <a:t>TS – Distribution from Retirement Plan – Form 1099-R</a:t>
            </a:r>
            <a:br>
              <a:rPr lang="en-US" altLang="en-US" sz="2800" dirty="0"/>
            </a:br>
            <a:r>
              <a:rPr lang="en-US" sz="2400" dirty="0">
                <a:solidFill>
                  <a:srgbClr val="0070C0"/>
                </a:solidFill>
              </a:rPr>
              <a:t>Federal section \ Income \ Enter Myself \ IRA/Pension Distributions (1099-R, 1099-SSA) \ Add or Edit a 1099-R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501765" name="Oval 5"/>
          <p:cNvSpPr>
            <a:spLocks noChangeArrowheads="1"/>
          </p:cNvSpPr>
          <p:nvPr/>
        </p:nvSpPr>
        <p:spPr bwMode="auto">
          <a:xfrm>
            <a:off x="5524500" y="17780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501766" name="Oval 5"/>
          <p:cNvSpPr>
            <a:spLocks noChangeArrowheads="1"/>
          </p:cNvSpPr>
          <p:nvPr/>
        </p:nvSpPr>
        <p:spPr bwMode="auto">
          <a:xfrm>
            <a:off x="5461000" y="40005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501767" name="Oval 5"/>
          <p:cNvSpPr>
            <a:spLocks noChangeArrowheads="1"/>
          </p:cNvSpPr>
          <p:nvPr/>
        </p:nvSpPr>
        <p:spPr bwMode="auto">
          <a:xfrm flipV="1">
            <a:off x="5410200" y="4457700"/>
            <a:ext cx="358775" cy="3175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44748" name="TextBox 3"/>
          <p:cNvSpPr txBox="1">
            <a:spLocks noChangeArrowheads="1"/>
          </p:cNvSpPr>
          <p:nvPr/>
        </p:nvSpPr>
        <p:spPr bwMode="auto">
          <a:xfrm>
            <a:off x="2616200" y="1765300"/>
            <a:ext cx="240322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Federal tax withheld</a:t>
            </a:r>
          </a:p>
        </p:txBody>
      </p:sp>
      <p:sp>
        <p:nvSpPr>
          <p:cNvPr id="244749" name="TextBox 16"/>
          <p:cNvSpPr txBox="1">
            <a:spLocks noChangeArrowheads="1"/>
          </p:cNvSpPr>
          <p:nvPr/>
        </p:nvSpPr>
        <p:spPr bwMode="auto">
          <a:xfrm>
            <a:off x="6273800" y="4013200"/>
            <a:ext cx="20701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Distribution code</a:t>
            </a:r>
          </a:p>
        </p:txBody>
      </p:sp>
      <p:sp>
        <p:nvSpPr>
          <p:cNvPr id="244750" name="TextBox 18"/>
          <p:cNvSpPr txBox="1">
            <a:spLocks noChangeArrowheads="1"/>
          </p:cNvSpPr>
          <p:nvPr/>
        </p:nvSpPr>
        <p:spPr bwMode="auto">
          <a:xfrm>
            <a:off x="3378200" y="4432300"/>
            <a:ext cx="159954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Check if IRA</a:t>
            </a:r>
          </a:p>
        </p:txBody>
      </p:sp>
      <p:sp>
        <p:nvSpPr>
          <p:cNvPr id="18" name="TextBox 17" descr="NJ (cont'd)"/>
          <p:cNvSpPr txBox="1"/>
          <p:nvPr/>
        </p:nvSpPr>
        <p:spPr>
          <a:xfrm>
            <a:off x="7893851" y="1082259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/>
              <a:t>(cont’d)</a:t>
            </a:r>
            <a:endParaRPr lang="en-US" sz="1600" dirty="0"/>
          </a:p>
        </p:txBody>
      </p:sp>
      <p:cxnSp>
        <p:nvCxnSpPr>
          <p:cNvPr id="16" name="Straight Arrow Connector 15"/>
          <p:cNvCxnSpPr>
            <a:stCxn id="244748" idx="3"/>
            <a:endCxn id="501765" idx="2"/>
          </p:cNvCxnSpPr>
          <p:nvPr/>
        </p:nvCxnSpPr>
        <p:spPr bwMode="auto">
          <a:xfrm>
            <a:off x="5019422" y="1949966"/>
            <a:ext cx="505078" cy="1853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stCxn id="244749" idx="1"/>
          </p:cNvCxnSpPr>
          <p:nvPr/>
        </p:nvCxnSpPr>
        <p:spPr bwMode="auto">
          <a:xfrm flipH="1">
            <a:off x="5880100" y="4197866"/>
            <a:ext cx="393700" cy="1853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9" name="Picture 18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244750" idx="3"/>
            <a:endCxn id="501767" idx="2"/>
          </p:cNvCxnSpPr>
          <p:nvPr/>
        </p:nvCxnSpPr>
        <p:spPr bwMode="auto">
          <a:xfrm flipV="1">
            <a:off x="4977740" y="4616450"/>
            <a:ext cx="432460" cy="51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7312295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Distribution from Retirement - Form 1099-R – TS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400" dirty="0"/>
              <a:t> Enter 1099-R income in Federal section \ Income \ Enter Myself \ IRA/Pension Distributions (1099-R, 1099-SSA) \ Add or Edit a 1099-R</a:t>
            </a:r>
          </a:p>
          <a:p>
            <a:pPr>
              <a:defRPr/>
            </a:pPr>
            <a:r>
              <a:rPr lang="en-US" sz="2400" dirty="0"/>
              <a:t> Enter information from 1099-R into matching boxes in TaxSlayer</a:t>
            </a:r>
          </a:p>
          <a:p>
            <a:pPr lvl="1">
              <a:defRPr/>
            </a:pPr>
            <a:r>
              <a:rPr lang="en-US" sz="2200" dirty="0"/>
              <a:t> TaxSlayer uses the amount in Gross Distribution amount in Box 1 as the Taxable Amount in Box 2a unless you change 2a  </a:t>
            </a:r>
          </a:p>
          <a:p>
            <a:pPr lvl="2">
              <a:defRPr/>
            </a:pPr>
            <a:r>
              <a:rPr lang="en-US" sz="1800" dirty="0"/>
              <a:t>TaxSlayer will </a:t>
            </a:r>
            <a:r>
              <a:rPr lang="en-US" sz="1800" u="sng" dirty="0"/>
              <a:t>always</a:t>
            </a:r>
            <a:r>
              <a:rPr lang="en-US" sz="1800" dirty="0"/>
              <a:t> use the amount in Box 2a as the taxable  amount on the Federal return</a:t>
            </a:r>
          </a:p>
          <a:p>
            <a:pPr>
              <a:defRPr/>
            </a:pPr>
            <a:r>
              <a:rPr lang="en-US" sz="2400" dirty="0"/>
              <a:t> If “Taxable Amount Not Determined” box is checked &amp; Taxable Amount in Box 2a is not populated on 1099-R:</a:t>
            </a:r>
          </a:p>
          <a:p>
            <a:pPr lvl="1">
              <a:defRPr/>
            </a:pPr>
            <a:r>
              <a:rPr lang="en-US" sz="2200" dirty="0"/>
              <a:t> Check box in 2b to indicate that taxable amount is not determined</a:t>
            </a:r>
          </a:p>
          <a:p>
            <a:pPr lvl="1">
              <a:defRPr/>
            </a:pPr>
            <a:r>
              <a:rPr lang="en-US" sz="2200" dirty="0"/>
              <a:t> Use Simplified Method to determine taxable amount for Federal.   Click on “Worksheet” link in Box 2a.  Once Worksheet is completed, TaxSlayer will transfer the result into 2a</a:t>
            </a:r>
          </a:p>
          <a:p>
            <a:pPr lvl="1">
              <a:defRPr/>
            </a:pPr>
            <a:r>
              <a:rPr lang="en-US" sz="2200" dirty="0"/>
              <a:t>Can also use Bogart Annuity Calculator on TaxPrep4Free.org </a:t>
            </a:r>
          </a:p>
          <a:p>
            <a:pPr>
              <a:buNone/>
              <a:defRPr/>
            </a:pPr>
            <a:endParaRPr lang="en-US" sz="2400" dirty="0"/>
          </a:p>
          <a:p>
            <a:pPr marL="0" indent="0">
              <a:spcBef>
                <a:spcPct val="3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2800" dirty="0"/>
          </a:p>
          <a:p>
            <a:pPr marL="0" indent="0">
              <a:spcBef>
                <a:spcPct val="3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0" indent="0">
              <a:spcBef>
                <a:spcPct val="3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0307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Distribution from Retirement Form 1099-R – TS Tips</a:t>
            </a:r>
            <a:endParaRPr lang="en-US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600" dirty="0"/>
              <a:t> </a:t>
            </a:r>
            <a:r>
              <a:rPr lang="en-US" sz="2800" dirty="0"/>
              <a:t>If total distribution, check box in 2b </a:t>
            </a:r>
          </a:p>
          <a:p>
            <a:pPr>
              <a:defRPr/>
            </a:pPr>
            <a:r>
              <a:rPr lang="en-US" sz="2800" dirty="0"/>
              <a:t> Enter any codes in Box 7 </a:t>
            </a:r>
          </a:p>
          <a:p>
            <a:pPr>
              <a:defRPr/>
            </a:pPr>
            <a:r>
              <a:rPr lang="en-US" sz="2200" dirty="0"/>
              <a:t> </a:t>
            </a:r>
            <a:r>
              <a:rPr lang="en-US" sz="2800" dirty="0"/>
              <a:t>For IRA distributions - check IRA/SEP/Simple1099-R  box </a:t>
            </a:r>
          </a:p>
          <a:p>
            <a:pPr>
              <a:defRPr/>
            </a:pPr>
            <a:r>
              <a:rPr lang="en-US" sz="2200" dirty="0"/>
              <a:t> </a:t>
            </a:r>
            <a:r>
              <a:rPr lang="en-US" sz="2800" dirty="0"/>
              <a:t>TS transfers gross amount of pension to 1040 Line 16a &amp; taxable amount to Line 16b; if distribution is from an IRA (based on check in box 7), gross amount will transfer to Line 15a &amp; taxable amount to Line 15b</a:t>
            </a:r>
          </a:p>
          <a:p>
            <a:pPr>
              <a:defRPr/>
            </a:pPr>
            <a:r>
              <a:rPr lang="en-US" sz="2800" dirty="0"/>
              <a:t> Taxable amounts from Federal 1040 Lines 15b and 16b transfer to NJ 1040 Line 19a</a:t>
            </a:r>
          </a:p>
          <a:p>
            <a:pPr lvl="1">
              <a:defRPr/>
            </a:pPr>
            <a:r>
              <a:rPr lang="en-US" sz="2600" dirty="0"/>
              <a:t> </a:t>
            </a:r>
            <a:r>
              <a:rPr lang="en-US" sz="2600" dirty="0">
                <a:solidFill>
                  <a:srgbClr val="FF0000"/>
                </a:solidFill>
              </a:rPr>
              <a:t>Capture non-taxable amount on NJ Checklist for later entry in the State section on NJ 1040 Line 19b</a:t>
            </a:r>
          </a:p>
          <a:p>
            <a:pPr marL="0" indent="0">
              <a:spcBef>
                <a:spcPct val="3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0" indent="0">
              <a:spcBef>
                <a:spcPct val="3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0" indent="0">
              <a:spcBef>
                <a:spcPct val="3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</p:txBody>
      </p:sp>
      <p:sp>
        <p:nvSpPr>
          <p:cNvPr id="8" name="TextBox 7" descr="NJ (cont'd)"/>
          <p:cNvSpPr txBox="1"/>
          <p:nvPr/>
        </p:nvSpPr>
        <p:spPr>
          <a:xfrm>
            <a:off x="7893851" y="1082259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/>
              <a:t>(cont’d)</a:t>
            </a: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Picture 8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2394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/>
              <a:t>Pension &amp; Annuity Partially Taxable Distribution - Simplified Method Worksheet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153400" cy="4800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 Used to determine nontaxable portion of pension/ annuity if taxable amount is not given in 1099-R Box 2a</a:t>
            </a:r>
          </a:p>
          <a:p>
            <a:pPr lvl="1">
              <a:lnSpc>
                <a:spcPct val="90000"/>
              </a:lnSpc>
            </a:pPr>
            <a:r>
              <a:rPr lang="en-US" altLang="en-US" sz="3100" dirty="0"/>
              <a:t> Employee after-tax contribution divided by total number of expected payments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 Used when:</a:t>
            </a:r>
          </a:p>
          <a:p>
            <a:pPr lvl="1">
              <a:lnSpc>
                <a:spcPct val="90000"/>
              </a:lnSpc>
            </a:pPr>
            <a:r>
              <a:rPr lang="en-US" altLang="en-US" sz="3100" dirty="0"/>
              <a:t> “Taxable Amount Not Determined” box is checked on 1099-R</a:t>
            </a:r>
          </a:p>
          <a:p>
            <a:pPr lvl="1">
              <a:lnSpc>
                <a:spcPct val="90000"/>
              </a:lnSpc>
            </a:pPr>
            <a:r>
              <a:rPr lang="en-US" altLang="en-US" sz="3100" dirty="0"/>
              <a:t> IRA box is not checked on 1099-R</a:t>
            </a:r>
          </a:p>
          <a:p>
            <a:pPr lvl="1">
              <a:lnSpc>
                <a:spcPct val="90000"/>
              </a:lnSpc>
            </a:pPr>
            <a:r>
              <a:rPr lang="en-US" altLang="en-US" sz="3100" dirty="0"/>
              <a:t> Box 2a of 1099-R is not populated</a:t>
            </a:r>
          </a:p>
          <a:p>
            <a:pPr lvl="1">
              <a:lnSpc>
                <a:spcPct val="90000"/>
              </a:lnSpc>
            </a:pPr>
            <a:r>
              <a:rPr lang="en-US" altLang="en-US" sz="3100" dirty="0"/>
              <a:t> If “Taxable Amount Not Determined” box is checked but Box 2a is populated, assume Box 2a value is correct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 Link to Simplified Method Worksheet from 1099-R screen or use Bogart Annuity Calculator on TaxPrep4Free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7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9090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/>
              <a:t>Pension &amp; Annuity Partially Taxable Distribution - Simplified Method Worksheet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77200" cy="4800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3000" dirty="0"/>
              <a:t> Taxpayer needs to know: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Annuity starting date &amp; taxpayer contribution to plan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Prior year cumulative tax-free amount if annuity started after 1986.  If not available, assume $0</a:t>
            </a:r>
          </a:p>
          <a:p>
            <a:pPr>
              <a:lnSpc>
                <a:spcPct val="90000"/>
              </a:lnSpc>
            </a:pPr>
            <a:r>
              <a:rPr lang="en-US" altLang="en-US" sz="3000" dirty="0"/>
              <a:t> Pre-1987 starting date - tax exclusion can exceed cost &amp; is available each year</a:t>
            </a:r>
          </a:p>
          <a:p>
            <a:pPr>
              <a:lnSpc>
                <a:spcPct val="90000"/>
              </a:lnSpc>
            </a:pPr>
            <a:r>
              <a:rPr lang="en-US" altLang="en-US" sz="3000" dirty="0"/>
              <a:t> 1987 or later starting date - tax exclusion is limited to cost</a:t>
            </a:r>
          </a:p>
          <a:p>
            <a:r>
              <a:rPr lang="en-US" altLang="en-US" dirty="0"/>
              <a:t> </a:t>
            </a:r>
            <a:r>
              <a:rPr lang="en-US" dirty="0"/>
              <a:t>Simplified Method Worksheet in </a:t>
            </a:r>
            <a:r>
              <a:rPr lang="en-US" dirty="0" err="1"/>
              <a:t>TaxSlayer</a:t>
            </a:r>
            <a:r>
              <a:rPr lang="en-US" dirty="0"/>
              <a:t> needs a special workaround in the case of a Public Safety Officer.  Use Annuity Calculator on TaxPrep4Free.org Preparer page instead</a:t>
            </a:r>
            <a:endParaRPr lang="en-US" altLang="en-US" sz="3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TextBox 7" descr="NJ (cont'd)"/>
          <p:cNvSpPr txBox="1"/>
          <p:nvPr/>
        </p:nvSpPr>
        <p:spPr>
          <a:xfrm>
            <a:off x="7893851" y="1082259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/>
              <a:t>(cont’d)</a:t>
            </a:r>
            <a:endParaRPr lang="en-US" sz="1600" dirty="0"/>
          </a:p>
        </p:txBody>
      </p:sp>
      <p:pic>
        <p:nvPicPr>
          <p:cNvPr id="9" name="Picture 8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872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157" t="15322" r="6918"/>
          <a:stretch>
            <a:fillRect/>
          </a:stretch>
        </p:blipFill>
        <p:spPr bwMode="auto">
          <a:xfrm>
            <a:off x="609600" y="1549400"/>
            <a:ext cx="7670800" cy="468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9714" name="Title 1"/>
          <p:cNvSpPr>
            <a:spLocks noGrp="1"/>
          </p:cNvSpPr>
          <p:nvPr>
            <p:ph type="title"/>
          </p:nvPr>
        </p:nvSpPr>
        <p:spPr>
          <a:xfrm>
            <a:off x="685800" y="277813"/>
            <a:ext cx="8458200" cy="1143000"/>
          </a:xfrm>
        </p:spPr>
        <p:txBody>
          <a:bodyPr>
            <a:noAutofit/>
          </a:bodyPr>
          <a:lstStyle/>
          <a:p>
            <a:r>
              <a:rPr lang="en-US" altLang="en-US" sz="2600" dirty="0"/>
              <a:t>TS – Distribution from Retirement Plan – Form 1099-R</a:t>
            </a:r>
            <a:br>
              <a:rPr lang="en-US" altLang="en-US" sz="2600" dirty="0"/>
            </a:br>
            <a:r>
              <a:rPr lang="en-US" sz="2200" dirty="0">
                <a:solidFill>
                  <a:srgbClr val="0070C0"/>
                </a:solidFill>
              </a:rPr>
              <a:t>Federal section \ Income \ Enter Myself \ IRA/Pension Distributions (1099-R, 1099-SSA) \ Add or Edit a 1099-R</a:t>
            </a:r>
            <a:endParaRPr lang="en-US" altLang="en-US" sz="2200" dirty="0">
              <a:solidFill>
                <a:srgbClr val="0070C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81600" y="60960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5194300" y="58039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>
            <a:stCxn id="25" idx="3"/>
            <a:endCxn id="21" idx="2"/>
          </p:cNvCxnSpPr>
          <p:nvPr/>
        </p:nvCxnSpPr>
        <p:spPr bwMode="auto">
          <a:xfrm>
            <a:off x="4221976" y="5950466"/>
            <a:ext cx="972324" cy="4393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857500" y="5765800"/>
            <a:ext cx="136447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Not an IRA</a:t>
            </a:r>
          </a:p>
        </p:txBody>
      </p:sp>
      <p:pic>
        <p:nvPicPr>
          <p:cNvPr id="23" name="Picture 22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536700" y="2298700"/>
            <a:ext cx="365568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Taxable amount not determined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2400" y="1524000"/>
            <a:ext cx="5061863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Click on Worksheet to figure out taxable</a:t>
            </a:r>
          </a:p>
          <a:p>
            <a:r>
              <a:rPr lang="en-US" b="1" dirty="0"/>
              <a:t> amount using Simplified Method Worksheet</a:t>
            </a:r>
          </a:p>
        </p:txBody>
      </p: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5232400" y="2336800"/>
            <a:ext cx="4953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5245100" y="1866900"/>
            <a:ext cx="685800" cy="3683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98172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Pension &amp; Annuity Distribution</a:t>
            </a:r>
            <a:br>
              <a:rPr lang="en-US" altLang="en-US" dirty="0"/>
            </a:br>
            <a:r>
              <a:rPr lang="en-US" altLang="en-US" dirty="0"/>
              <a:t>Simplified Method Special Case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 Joint and survivor pension and primary annuitant dies before beginning to receive pension</a:t>
            </a:r>
          </a:p>
          <a:p>
            <a:r>
              <a:rPr lang="en-US" altLang="en-US" dirty="0"/>
              <a:t> At a later date, secondary annuitant starts to receive benefits from the pension</a:t>
            </a:r>
          </a:p>
          <a:p>
            <a:r>
              <a:rPr lang="en-US" altLang="en-US" dirty="0"/>
              <a:t> Must use secondary annuitant date of birth &amp; date when secondary annuitant started receiving benefit in Simplified Method (instead of dates for primary annuitant)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210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00" y="1587501"/>
            <a:ext cx="78359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03" name="Title 1"/>
          <p:cNvSpPr>
            <a:spLocks noGrp="1"/>
          </p:cNvSpPr>
          <p:nvPr>
            <p:ph type="title"/>
          </p:nvPr>
        </p:nvSpPr>
        <p:spPr>
          <a:xfrm>
            <a:off x="621476" y="154379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altLang="en-US" sz="3100" dirty="0"/>
              <a:t>TS - Nontaxable Portion of Retirement Distribution – Simplified Method Worksheet</a:t>
            </a:r>
            <a:br>
              <a:rPr lang="en-US" altLang="en-US" sz="3600" dirty="0"/>
            </a:br>
            <a:r>
              <a:rPr lang="en-US" sz="2400" dirty="0">
                <a:solidFill>
                  <a:srgbClr val="0070C0"/>
                </a:solidFill>
              </a:rPr>
              <a:t>Federal section \ Income \ Enter Myself \ IRA/Pension Distributions (1099-R, 1099-SSA) \ Add or Edit a 1099-R \ Worksheet link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245765" name="TextBox 2"/>
          <p:cNvSpPr txBox="1">
            <a:spLocks noChangeArrowheads="1"/>
          </p:cNvSpPr>
          <p:nvPr/>
        </p:nvSpPr>
        <p:spPr bwMode="auto">
          <a:xfrm>
            <a:off x="2425701" y="2222500"/>
            <a:ext cx="33782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Cost basis when pay-outs started (from 1099-R Box 9b)</a:t>
            </a:r>
          </a:p>
        </p:txBody>
      </p:sp>
      <p:sp>
        <p:nvSpPr>
          <p:cNvPr id="204806" name="TextBox 4"/>
          <p:cNvSpPr txBox="1">
            <a:spLocks noChangeArrowheads="1"/>
          </p:cNvSpPr>
          <p:nvPr/>
        </p:nvSpPr>
        <p:spPr bwMode="auto">
          <a:xfrm>
            <a:off x="190500" y="5514975"/>
            <a:ext cx="8763000" cy="7080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latin typeface="Arial" charset="0"/>
              </a:rPr>
              <a:t>Use this worksheet  to determine taxable portion of retirement distribution</a:t>
            </a:r>
          </a:p>
        </p:txBody>
      </p:sp>
      <p:sp>
        <p:nvSpPr>
          <p:cNvPr id="244743" name="TextBox 5"/>
          <p:cNvSpPr txBox="1">
            <a:spLocks noChangeArrowheads="1"/>
          </p:cNvSpPr>
          <p:nvPr/>
        </p:nvSpPr>
        <p:spPr bwMode="auto">
          <a:xfrm>
            <a:off x="1930400" y="4495800"/>
            <a:ext cx="36703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# of months paid in current year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" y="3746500"/>
            <a:ext cx="56515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Age when pay-outs started (not current age);</a:t>
            </a:r>
          </a:p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Add ages of spouses if joint or survivor annuity</a:t>
            </a: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6210300" y="3962400"/>
            <a:ext cx="406400" cy="279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17700" y="4978400"/>
            <a:ext cx="3877985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  <a:cs typeface="Arial" charset="0"/>
              </a:rPr>
              <a:t>Amounts recovered in prior years</a:t>
            </a:r>
          </a:p>
        </p:txBody>
      </p:sp>
      <p:cxnSp>
        <p:nvCxnSpPr>
          <p:cNvPr id="22" name="Straight Arrow Connector 21"/>
          <p:cNvCxnSpPr>
            <a:endCxn id="26" idx="2"/>
          </p:cNvCxnSpPr>
          <p:nvPr/>
        </p:nvCxnSpPr>
        <p:spPr bwMode="auto">
          <a:xfrm>
            <a:off x="5778500" y="2413000"/>
            <a:ext cx="482600" cy="127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6261100" y="2235200"/>
            <a:ext cx="5588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cxnSp>
        <p:nvCxnSpPr>
          <p:cNvPr id="31" name="Straight Arrow Connector 30"/>
          <p:cNvCxnSpPr>
            <a:stCxn id="244743" idx="3"/>
            <a:endCxn id="34" idx="2"/>
          </p:cNvCxnSpPr>
          <p:nvPr/>
        </p:nvCxnSpPr>
        <p:spPr bwMode="auto">
          <a:xfrm flipV="1">
            <a:off x="5600700" y="4629150"/>
            <a:ext cx="584200" cy="5131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6184900" y="4470400"/>
            <a:ext cx="419100" cy="3175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cxnSp>
        <p:nvCxnSpPr>
          <p:cNvPr id="35" name="Straight Arrow Connector 34"/>
          <p:cNvCxnSpPr>
            <a:stCxn id="13" idx="3"/>
          </p:cNvCxnSpPr>
          <p:nvPr/>
        </p:nvCxnSpPr>
        <p:spPr bwMode="auto">
          <a:xfrm>
            <a:off x="5842000" y="4069666"/>
            <a:ext cx="381000" cy="703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/>
          <p:cNvCxnSpPr>
            <a:stCxn id="17" idx="3"/>
          </p:cNvCxnSpPr>
          <p:nvPr/>
        </p:nvCxnSpPr>
        <p:spPr bwMode="auto">
          <a:xfrm flipV="1">
            <a:off x="5795685" y="5041900"/>
            <a:ext cx="427315" cy="12116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3" name="Picture 22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6210300" y="48514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"/>
          <p:cNvSpPr>
            <a:spLocks noChangeArrowheads="1"/>
          </p:cNvSpPr>
          <p:nvPr/>
        </p:nvSpPr>
        <p:spPr bwMode="auto">
          <a:xfrm>
            <a:off x="533400" y="30607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55700" y="3098800"/>
            <a:ext cx="2890535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Joint or survivor annuity</a:t>
            </a:r>
          </a:p>
        </p:txBody>
      </p:sp>
      <p:cxnSp>
        <p:nvCxnSpPr>
          <p:cNvPr id="60" name="Straight Arrow Connector 59"/>
          <p:cNvCxnSpPr>
            <a:stCxn id="59" idx="1"/>
            <a:endCxn id="57" idx="6"/>
          </p:cNvCxnSpPr>
          <p:nvPr/>
        </p:nvCxnSpPr>
        <p:spPr bwMode="auto">
          <a:xfrm flipH="1" flipV="1">
            <a:off x="914400" y="3251200"/>
            <a:ext cx="241300" cy="3226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7974836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3" name="Title 1"/>
          <p:cNvSpPr>
            <a:spLocks noGrp="1"/>
          </p:cNvSpPr>
          <p:nvPr>
            <p:ph type="title"/>
          </p:nvPr>
        </p:nvSpPr>
        <p:spPr>
          <a:xfrm>
            <a:off x="621476" y="154379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altLang="en-US" sz="3100" dirty="0"/>
              <a:t>TS - Nontaxable Portion of Retirement Distribution – Simplified Method Worksheet</a:t>
            </a:r>
            <a:br>
              <a:rPr lang="en-US" altLang="en-US" sz="3600" dirty="0"/>
            </a:br>
            <a:r>
              <a:rPr lang="en-US" sz="2400" dirty="0">
                <a:solidFill>
                  <a:srgbClr val="0070C0"/>
                </a:solidFill>
              </a:rPr>
              <a:t>Bogart Annuity Calculator on TaxPrep4Free.org Preparer page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3" name="Picture 22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62000" y="6324600"/>
            <a:ext cx="657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Manually enter taxable amount on 1099-R Box 21 in </a:t>
            </a:r>
            <a:r>
              <a:rPr lang="en-US" dirty="0" err="1">
                <a:solidFill>
                  <a:srgbClr val="FF0000"/>
                </a:solidFill>
              </a:rPr>
              <a:t>TaxSlayer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600200"/>
            <a:ext cx="7543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54686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Retirement Income Definitions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 </a:t>
            </a:r>
            <a:r>
              <a:rPr lang="en-US" altLang="en-US" sz="2800" u="sng" dirty="0"/>
              <a:t>Pension</a:t>
            </a:r>
            <a:r>
              <a:rPr lang="en-US" altLang="en-US" sz="2800" dirty="0"/>
              <a:t> (including 457 plans): 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Periodic payments made to employee (or survivor) after retirement from work 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 </a:t>
            </a:r>
            <a:r>
              <a:rPr lang="en-US" altLang="en-US" sz="2800" u="sng" dirty="0"/>
              <a:t>Annuity:</a:t>
            </a:r>
            <a:r>
              <a:rPr lang="en-US" altLang="en-US" sz="2800" dirty="0"/>
              <a:t> 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 Payments received by taxpayer under contract from insurance company, trust company or individual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 </a:t>
            </a:r>
            <a:r>
              <a:rPr lang="en-US" altLang="en-US" sz="2800" u="sng" dirty="0"/>
              <a:t>IRA </a:t>
            </a:r>
            <a:r>
              <a:rPr lang="en-US" altLang="en-US" sz="2800" dirty="0"/>
              <a:t>(Individual Retirement Account): 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 Self-managed personal tax-deferred savings plan</a:t>
            </a:r>
            <a:endParaRPr lang="en-US" altLang="en-US" sz="20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/>
              <a:t> </a:t>
            </a:r>
            <a:r>
              <a:rPr lang="en-US" altLang="en-US" sz="2800" u="sng" dirty="0"/>
              <a:t>401k</a:t>
            </a:r>
            <a:r>
              <a:rPr lang="en-US" altLang="en-US" sz="2800" dirty="0"/>
              <a:t>: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 Employer sponsored &amp; managed tax-deferred retirement savings plan (Wages are still subject to SS &amp; Medicare Taxes)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 </a:t>
            </a:r>
            <a:r>
              <a:rPr lang="en-US" altLang="en-US" sz="2800" u="sng" dirty="0"/>
              <a:t>403b</a:t>
            </a:r>
            <a:r>
              <a:rPr lang="en-US" altLang="en-US" sz="2800" dirty="0"/>
              <a:t>: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 Retirement savings plan for public education, some non-profit, cooperative hospital service organizations, and self-employed ministers</a:t>
            </a:r>
            <a:endParaRPr lang="en-US" altLang="en-US" sz="2400" u="sng" dirty="0"/>
          </a:p>
          <a:p>
            <a:pPr>
              <a:lnSpc>
                <a:spcPct val="80000"/>
              </a:lnSpc>
            </a:pPr>
            <a:endParaRPr lang="en-US" alt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8043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" y="1524000"/>
            <a:ext cx="7845425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051" name="Title 1"/>
          <p:cNvSpPr>
            <a:spLocks noGrp="1"/>
          </p:cNvSpPr>
          <p:nvPr>
            <p:ph type="title"/>
          </p:nvPr>
        </p:nvSpPr>
        <p:spPr>
          <a:xfrm>
            <a:off x="609600" y="182811"/>
            <a:ext cx="8318500" cy="1143000"/>
          </a:xfrm>
        </p:spPr>
        <p:txBody>
          <a:bodyPr>
            <a:normAutofit fontScale="90000"/>
          </a:bodyPr>
          <a:lstStyle/>
          <a:p>
            <a:r>
              <a:rPr lang="en-US" altLang="en-US" sz="3100" dirty="0"/>
              <a:t>TS – Taxable Amount of 1099-R Distribution Based on Simplified Worksheet</a:t>
            </a:r>
            <a:br>
              <a:rPr lang="en-US" altLang="en-US" sz="4000" dirty="0"/>
            </a:br>
            <a:r>
              <a:rPr lang="en-US" sz="2400" dirty="0">
                <a:solidFill>
                  <a:srgbClr val="0070C0"/>
                </a:solidFill>
              </a:rPr>
              <a:t>Federal section \ Income \ Enter Myself \ IRA/Pension Distributions (1099-R, 1099-SSA) \ Add or Edit a 1099-R </a:t>
            </a:r>
            <a:endParaRPr lang="en-US" altLang="en-US" sz="2400" dirty="0"/>
          </a:p>
        </p:txBody>
      </p:sp>
      <p:sp>
        <p:nvSpPr>
          <p:cNvPr id="246789" name="TextBox 2"/>
          <p:cNvSpPr txBox="1">
            <a:spLocks noChangeArrowheads="1"/>
          </p:cNvSpPr>
          <p:nvPr/>
        </p:nvSpPr>
        <p:spPr bwMode="auto">
          <a:xfrm>
            <a:off x="225778" y="5397500"/>
            <a:ext cx="5222522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00113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Taxable amount of distribution; TS populates based on Simplified Method Worksheet</a:t>
            </a: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5905500" y="5041900"/>
            <a:ext cx="635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5842000" y="5676900"/>
            <a:ext cx="990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03600" y="4787900"/>
            <a:ext cx="218521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Gross distribution</a:t>
            </a:r>
          </a:p>
        </p:txBody>
      </p:sp>
      <p:cxnSp>
        <p:nvCxnSpPr>
          <p:cNvPr id="17" name="Straight Arrow Connector 16"/>
          <p:cNvCxnSpPr>
            <a:stCxn id="13" idx="3"/>
            <a:endCxn id="11" idx="1"/>
          </p:cNvCxnSpPr>
          <p:nvPr/>
        </p:nvCxnSpPr>
        <p:spPr bwMode="auto">
          <a:xfrm>
            <a:off x="5588814" y="4972566"/>
            <a:ext cx="409680" cy="12513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>
            <a:stCxn id="246789" idx="3"/>
            <a:endCxn id="12" idx="2"/>
          </p:cNvCxnSpPr>
          <p:nvPr/>
        </p:nvCxnSpPr>
        <p:spPr bwMode="auto">
          <a:xfrm>
            <a:off x="5448300" y="5720666"/>
            <a:ext cx="393700" cy="14673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4" name="Picture 13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7640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78867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051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83185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TS - Retirement Income on 1040 Line 16</a:t>
            </a:r>
          </a:p>
        </p:txBody>
      </p:sp>
      <p:sp>
        <p:nvSpPr>
          <p:cNvPr id="246789" name="TextBox 2"/>
          <p:cNvSpPr txBox="1">
            <a:spLocks noChangeArrowheads="1"/>
          </p:cNvSpPr>
          <p:nvPr/>
        </p:nvSpPr>
        <p:spPr bwMode="auto">
          <a:xfrm>
            <a:off x="5194300" y="5918200"/>
            <a:ext cx="36449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00113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Taxable amount of distribution</a:t>
            </a: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3606800" y="5575300"/>
            <a:ext cx="8128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7556500" y="5537200"/>
            <a:ext cx="990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5600" y="5067300"/>
            <a:ext cx="218521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Gross distribution</a:t>
            </a:r>
          </a:p>
        </p:txBody>
      </p:sp>
      <p:cxnSp>
        <p:nvCxnSpPr>
          <p:cNvPr id="17" name="Straight Arrow Connector 16"/>
          <p:cNvCxnSpPr>
            <a:endCxn id="11" idx="1"/>
          </p:cNvCxnSpPr>
          <p:nvPr/>
        </p:nvCxnSpPr>
        <p:spPr bwMode="auto">
          <a:xfrm>
            <a:off x="2984500" y="5435600"/>
            <a:ext cx="741332" cy="19549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>
            <a:endCxn id="12" idx="2"/>
          </p:cNvCxnSpPr>
          <p:nvPr/>
        </p:nvCxnSpPr>
        <p:spPr bwMode="auto">
          <a:xfrm flipV="1">
            <a:off x="6718300" y="5727700"/>
            <a:ext cx="838200" cy="1905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4" name="Picture 13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4669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" y="1600200"/>
            <a:ext cx="75057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051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83185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TS – Simplified Method Worksheet in PDF Packet for Taxpayer Records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4" name="Picture 13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7416800" y="6070600"/>
            <a:ext cx="4318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6108700"/>
            <a:ext cx="331372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Balance still to be recovered</a:t>
            </a:r>
          </a:p>
        </p:txBody>
      </p:sp>
      <p:cxnSp>
        <p:nvCxnSpPr>
          <p:cNvPr id="21" name="Straight Arrow Connector 20"/>
          <p:cNvCxnSpPr>
            <a:stCxn id="19" idx="3"/>
            <a:endCxn id="16" idx="2"/>
          </p:cNvCxnSpPr>
          <p:nvPr/>
        </p:nvCxnSpPr>
        <p:spPr bwMode="auto">
          <a:xfrm flipV="1">
            <a:off x="6818928" y="6184900"/>
            <a:ext cx="597872" cy="10846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7378700" y="5778500"/>
            <a:ext cx="4572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51756" y="5352345"/>
            <a:ext cx="4634602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Amount recovered through current year;</a:t>
            </a:r>
          </a:p>
          <a:p>
            <a:r>
              <a:rPr lang="en-US" b="1" dirty="0"/>
              <a:t>needed for next year’s worksheet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6649156" y="5813778"/>
            <a:ext cx="699910" cy="1128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538134" y="2483555"/>
            <a:ext cx="218521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Gross distribution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7315200" y="2551289"/>
            <a:ext cx="519289" cy="28222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6699955" y="2675466"/>
            <a:ext cx="62653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667022" y="4605867"/>
            <a:ext cx="192443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Taxable amount</a:t>
            </a:r>
          </a:p>
        </p:txBody>
      </p:sp>
      <p:sp>
        <p:nvSpPr>
          <p:cNvPr id="27" name="Oval 5"/>
          <p:cNvSpPr>
            <a:spLocks noChangeArrowheads="1"/>
          </p:cNvSpPr>
          <p:nvPr/>
        </p:nvSpPr>
        <p:spPr bwMode="auto">
          <a:xfrm>
            <a:off x="7292622" y="5111997"/>
            <a:ext cx="605788" cy="29538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>
            <a:off x="6609645" y="4989689"/>
            <a:ext cx="705555" cy="203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3764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Simplified Method Worksheet - TS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 TaxSlayer populates gross distribution amount from 1099-R screen</a:t>
            </a:r>
          </a:p>
          <a:p>
            <a:r>
              <a:rPr lang="en-US" dirty="0"/>
              <a:t> Enter cost basis in plan when payouts started </a:t>
            </a:r>
          </a:p>
          <a:p>
            <a:pPr lvl="1"/>
            <a:r>
              <a:rPr lang="en-US" dirty="0"/>
              <a:t> From 1099-R Box 9b</a:t>
            </a:r>
          </a:p>
          <a:p>
            <a:r>
              <a:rPr lang="en-US" dirty="0"/>
              <a:t> Check joint or survivor annuity box if appropriate</a:t>
            </a:r>
          </a:p>
          <a:p>
            <a:r>
              <a:rPr lang="en-US" dirty="0"/>
              <a:t> Enter age of primary recipient at starting date of payouts (NOT current age) or enter combined ages if joint or survivor annuity</a:t>
            </a:r>
          </a:p>
          <a:p>
            <a:r>
              <a:rPr lang="en-US" dirty="0"/>
              <a:t> Enter # of months for which payments were received in current year</a:t>
            </a:r>
          </a:p>
          <a:p>
            <a:r>
              <a:rPr lang="en-US" dirty="0"/>
              <a:t> Enter amount received tax free in prior years </a:t>
            </a:r>
          </a:p>
          <a:p>
            <a:pPr lvl="1"/>
            <a:r>
              <a:rPr lang="en-US" dirty="0"/>
              <a:t> From last year’s return or taxpayer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Picture 7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0247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Simplified Method Worksheet - TS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 TaxSlayer calculates how much of distribution amount is taxable and populates Box 2a on 1099-R screen</a:t>
            </a:r>
          </a:p>
          <a:p>
            <a:r>
              <a:rPr lang="en-US" dirty="0"/>
              <a:t> TaxSlayer calculates remaining cost in pension or annuity for future years’ calculations </a:t>
            </a:r>
          </a:p>
          <a:p>
            <a:pPr lvl="1"/>
            <a:r>
              <a:rPr lang="en-US" dirty="0"/>
              <a:t> Amount of employee contributions still not recovered tax free </a:t>
            </a:r>
          </a:p>
          <a:p>
            <a:pPr lvl="1"/>
            <a:r>
              <a:rPr lang="en-US" dirty="0"/>
              <a:t> Once remaining cost reaches 0, all distributions are taxable (for pension pay-outs starting in 1986 or later) </a:t>
            </a:r>
          </a:p>
          <a:p>
            <a:r>
              <a:rPr lang="en-US" dirty="0"/>
              <a:t> TaxSlayer adds gross distribution amount to 1040 Line 16a and taxable amount to Line 16b</a:t>
            </a:r>
          </a:p>
          <a:p>
            <a:r>
              <a:rPr lang="en-US" dirty="0"/>
              <a:t> Simplified Method Worksheet is included in print package for taxpayer’s records (not e-filed to IRS)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 descr="NJ (cont'd)"/>
          <p:cNvSpPr txBox="1"/>
          <p:nvPr/>
        </p:nvSpPr>
        <p:spPr>
          <a:xfrm>
            <a:off x="7893851" y="1082259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/>
              <a:t>(cont’d)</a:t>
            </a: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9" name="Picture 8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478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/>
              <a:t>1099 Distributions – Exclusions from Taxable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80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 Certain types of  distributions of retirement income may be excluded from taxable income</a:t>
            </a:r>
          </a:p>
          <a:p>
            <a:pPr lvl="1">
              <a:defRPr/>
            </a:pPr>
            <a:r>
              <a:rPr lang="en-US" sz="2500" dirty="0"/>
              <a:t> Rollovers  </a:t>
            </a:r>
          </a:p>
          <a:p>
            <a:pPr lvl="1">
              <a:defRPr/>
            </a:pPr>
            <a:r>
              <a:rPr lang="en-US" sz="2500" dirty="0"/>
              <a:t> Public safety officer accident/health/long-term care insurance premiums </a:t>
            </a:r>
          </a:p>
          <a:p>
            <a:pPr lvl="1">
              <a:defRPr/>
            </a:pPr>
            <a:r>
              <a:rPr lang="en-US" sz="2500" dirty="0"/>
              <a:t> Tax-free exchanges</a:t>
            </a:r>
          </a:p>
          <a:p>
            <a:pPr lvl="2">
              <a:defRPr/>
            </a:pPr>
            <a:r>
              <a:rPr lang="en-US" dirty="0"/>
              <a:t>E.g. – Return of contributions paid into an annuity</a:t>
            </a:r>
          </a:p>
          <a:p>
            <a:pPr marL="0" indent="0">
              <a:spcBef>
                <a:spcPct val="3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0" indent="0">
              <a:spcBef>
                <a:spcPct val="3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0" indent="0">
              <a:spcBef>
                <a:spcPct val="3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0008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Rollovers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 Money transferred from one tax-deferred account into another (e.g. – 401k to IRA or IRA to another IRA)</a:t>
            </a:r>
          </a:p>
          <a:p>
            <a:r>
              <a:rPr lang="en-US" dirty="0"/>
              <a:t> Entries on tax documents and treatment in TS depend upon circumstances of transfer</a:t>
            </a:r>
          </a:p>
          <a:p>
            <a:r>
              <a:rPr lang="en-US" dirty="0"/>
              <a:t> Counselor needs to fully understand what occurred</a:t>
            </a:r>
          </a:p>
          <a:p>
            <a:r>
              <a:rPr lang="en-US" dirty="0"/>
              <a:t> Three common scenarios we see</a:t>
            </a:r>
          </a:p>
          <a:p>
            <a:pPr lvl="1"/>
            <a:r>
              <a:rPr lang="en-US" dirty="0"/>
              <a:t> Direct IRA trustee-to-trustee transfer </a:t>
            </a:r>
          </a:p>
          <a:p>
            <a:pPr lvl="1"/>
            <a:r>
              <a:rPr lang="en-US" dirty="0"/>
              <a:t> Direct rollover from a qualified retirement plan (Taxpayer does not receive money)</a:t>
            </a:r>
          </a:p>
          <a:p>
            <a:pPr lvl="1"/>
            <a:r>
              <a:rPr lang="en-US" dirty="0"/>
              <a:t> 60-day indirect rollover (Taxpayer receives money)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8858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Direct IRA Trustee-to-Trustee Transfer</a:t>
            </a:r>
          </a:p>
        </p:txBody>
      </p:sp>
      <p:sp>
        <p:nvSpPr>
          <p:cNvPr id="524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/>
              <a:t> Transfer of assets from IRA under one trustee to IRA under a different trustee without taxpayer ever taking control of money</a:t>
            </a:r>
          </a:p>
          <a:p>
            <a:pPr lvl="1"/>
            <a:r>
              <a:rPr lang="en-US" altLang="en-US" dirty="0"/>
              <a:t> No limit on how many can be done in one year since not officially considered a rollover</a:t>
            </a:r>
          </a:p>
          <a:p>
            <a:r>
              <a:rPr lang="en-US" altLang="en-US" dirty="0"/>
              <a:t> Can be done electronically (receiving trustee requests from original trustee) or distribution check can be issued in name of receiving trustee (not in taxpayer’s name)</a:t>
            </a:r>
          </a:p>
          <a:p>
            <a:r>
              <a:rPr lang="en-US" altLang="en-US" dirty="0"/>
              <a:t> Not reported on 1099-R</a:t>
            </a:r>
          </a:p>
          <a:p>
            <a:r>
              <a:rPr lang="en-US" altLang="en-US" dirty="0"/>
              <a:t> Not a taxable event; nothing in TS</a:t>
            </a:r>
          </a:p>
          <a:p>
            <a:r>
              <a:rPr lang="en-US" altLang="en-US" dirty="0"/>
              <a:t> Receiving trustee does not issue a Form 5498 to show how much was received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383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dirty="0"/>
              <a:t>Direct Rollover from a Qualified Retirement Plan (Taxpayer Does Not Receive Money)</a:t>
            </a:r>
          </a:p>
        </p:txBody>
      </p:sp>
      <p:sp>
        <p:nvSpPr>
          <p:cNvPr id="526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z="2800" dirty="0"/>
              <a:t> Transfer of assets from a qualified retirement plan (e.g. – 401k) into an IRA (or another qualified retirement plan) -  Taxpayer does not receive money</a:t>
            </a:r>
          </a:p>
          <a:p>
            <a:r>
              <a:rPr lang="en-US" altLang="en-US" sz="2800" dirty="0"/>
              <a:t> Reported on 1099-R with Code G in Box 7</a:t>
            </a:r>
          </a:p>
          <a:p>
            <a:pPr lvl="1"/>
            <a:r>
              <a:rPr lang="en-US" altLang="en-US" sz="2400" dirty="0"/>
              <a:t> </a:t>
            </a:r>
            <a:r>
              <a:rPr lang="en-US" altLang="en-US" sz="2600" dirty="0"/>
              <a:t>Enter 1099-R in TaxSlayer as normal</a:t>
            </a:r>
          </a:p>
          <a:p>
            <a:pPr lvl="1"/>
            <a:r>
              <a:rPr lang="en-US" altLang="en-US" sz="2600" dirty="0"/>
              <a:t> Enter 0 as taxable amount in Box 2a</a:t>
            </a:r>
          </a:p>
          <a:p>
            <a:pPr lvl="1"/>
            <a:r>
              <a:rPr lang="en-US" altLang="en-US" sz="2600" dirty="0"/>
              <a:t> Check box that says, “</a:t>
            </a:r>
            <a:r>
              <a:rPr lang="en-US" sz="2600" dirty="0"/>
              <a:t>Check here if all/part of the distribution was rolled over, and enter the rollover amount”</a:t>
            </a:r>
          </a:p>
          <a:p>
            <a:pPr lvl="1"/>
            <a:r>
              <a:rPr lang="en-US" altLang="en-US" sz="2600" dirty="0"/>
              <a:t> Enter the amount rolled over.  TaxSlayer will not include that amount on 1040 Line 16 as taxable</a:t>
            </a:r>
          </a:p>
          <a:p>
            <a:r>
              <a:rPr lang="en-US" altLang="en-US" sz="2800" dirty="0"/>
              <a:t> Form 5498 may be issued by receiving plan with amount received in Box 2</a:t>
            </a:r>
          </a:p>
          <a:p>
            <a:pPr lvl="1"/>
            <a:r>
              <a:rPr lang="en-US" altLang="en-US" sz="2400" dirty="0"/>
              <a:t> </a:t>
            </a:r>
            <a:r>
              <a:rPr lang="en-US" altLang="en-US" sz="2600" dirty="0"/>
              <a:t>Do nothing with Form 5498 in TaxSlayer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6771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Indirect 60-Day IRA Rollover (Taxpayer Receives Money)</a:t>
            </a:r>
            <a:endParaRPr lang="en-US" altLang="en-US" sz="3200" dirty="0"/>
          </a:p>
        </p:txBody>
      </p:sp>
      <p:sp>
        <p:nvSpPr>
          <p:cNvPr id="528387" name="Content Placeholder 2"/>
          <p:cNvSpPr>
            <a:spLocks noGrp="1"/>
          </p:cNvSpPr>
          <p:nvPr>
            <p:ph idx="1"/>
          </p:nvPr>
        </p:nvSpPr>
        <p:spPr>
          <a:xfrm>
            <a:off x="609600" y="1555844"/>
            <a:ext cx="8302388" cy="4768755"/>
          </a:xfrm>
        </p:spPr>
        <p:txBody>
          <a:bodyPr>
            <a:normAutofit fontScale="25000" lnSpcReduction="20000"/>
          </a:bodyPr>
          <a:lstStyle/>
          <a:p>
            <a:r>
              <a:rPr lang="en-US" altLang="en-US" sz="12400" dirty="0"/>
              <a:t> </a:t>
            </a:r>
            <a:r>
              <a:rPr lang="en-US" altLang="en-US" sz="11200" dirty="0"/>
              <a:t>Assets in IRA are liquidated, check made out to taxpayer, funds are re-deposited with another trustee </a:t>
            </a:r>
          </a:p>
          <a:p>
            <a:r>
              <a:rPr lang="en-US" altLang="en-US" sz="11200" dirty="0"/>
              <a:t> Original trustee reports distribution on 1099-R as a normal distribution since it does not know what taxpayer will do with the money</a:t>
            </a:r>
          </a:p>
          <a:p>
            <a:r>
              <a:rPr lang="en-US" altLang="en-US" sz="11200" dirty="0"/>
              <a:t> If re-deposited in another IRA within 60 days, considered non-taxable</a:t>
            </a:r>
          </a:p>
          <a:p>
            <a:r>
              <a:rPr lang="en-US" altLang="en-US" sz="11200" dirty="0"/>
              <a:t> Can </a:t>
            </a:r>
            <a:r>
              <a:rPr lang="en-US" sz="11200" dirty="0"/>
              <a:t>make only one rollover from one IRA to another  or one Roth IRA to another Roth IRA in any 12-month period, regardless of the number of IRAs owned</a:t>
            </a:r>
          </a:p>
          <a:p>
            <a:pPr marL="557212" lvl="2" indent="-257175">
              <a:buSzPct val="90000"/>
            </a:pPr>
            <a:r>
              <a:rPr lang="en-US" altLang="en-US" sz="9600" dirty="0"/>
              <a:t> </a:t>
            </a:r>
            <a:r>
              <a:rPr lang="en-US" sz="9600" dirty="0"/>
              <a:t>If more than one rollover, distributions after first become taxable. May incur 10% early withdrawal penalty </a:t>
            </a:r>
          </a:p>
          <a:p>
            <a:endParaRPr lang="en-US" sz="12400" dirty="0"/>
          </a:p>
          <a:p>
            <a:pPr lvl="1"/>
            <a:endParaRPr lang="en-US" sz="12400" dirty="0"/>
          </a:p>
          <a:p>
            <a:pPr lvl="1"/>
            <a:endParaRPr lang="en-US" sz="2000" dirty="0"/>
          </a:p>
          <a:p>
            <a:endParaRPr lang="en-US" alt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405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IRAs – Individual Retirement Accounts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77200" cy="4800600"/>
          </a:xfrm>
        </p:spPr>
        <p:txBody>
          <a:bodyPr>
            <a:normAutofit lnSpcReduction="10000"/>
          </a:bodyPr>
          <a:lstStyle/>
          <a:p>
            <a:r>
              <a:rPr lang="en-US" altLang="en-US" sz="3000" dirty="0"/>
              <a:t> Different types of IRAs</a:t>
            </a:r>
          </a:p>
          <a:p>
            <a:pPr lvl="1"/>
            <a:r>
              <a:rPr lang="en-US" altLang="en-US" sz="3000" dirty="0"/>
              <a:t> Traditional IRA</a:t>
            </a:r>
            <a:endParaRPr lang="en-US" altLang="en-US" sz="2600" dirty="0"/>
          </a:p>
          <a:p>
            <a:pPr marL="1187450" lvl="2" indent="-273050">
              <a:buFont typeface="Wingdings" panose="05000000000000000000" pitchFamily="2" charset="2"/>
              <a:buChar char="§"/>
            </a:pPr>
            <a:r>
              <a:rPr lang="en-US" altLang="en-US" sz="2600" dirty="0"/>
              <a:t>IRA with deductible contributions</a:t>
            </a:r>
          </a:p>
          <a:p>
            <a:pPr marL="1187450" lvl="2" indent="-273050">
              <a:buFont typeface="Wingdings" panose="05000000000000000000" pitchFamily="2" charset="2"/>
              <a:buChar char="§"/>
            </a:pPr>
            <a:r>
              <a:rPr lang="en-US" altLang="en-US" sz="2600" dirty="0"/>
              <a:t>IRA with non-deductible contributions</a:t>
            </a:r>
          </a:p>
          <a:p>
            <a:pPr lvl="1"/>
            <a:r>
              <a:rPr lang="en-US" altLang="en-US" sz="3000" dirty="0"/>
              <a:t> Roth IRA</a:t>
            </a:r>
          </a:p>
          <a:p>
            <a:pPr lvl="1"/>
            <a:r>
              <a:rPr lang="en-US" altLang="en-US" sz="3000" dirty="0"/>
              <a:t> Simple IRA (Savings Incentive Match Plans for Employees)   </a:t>
            </a:r>
            <a:r>
              <a:rPr lang="en-US" altLang="en-US" sz="3000" dirty="0">
                <a:solidFill>
                  <a:srgbClr val="FF0000"/>
                </a:solidFill>
              </a:rPr>
              <a:t>Out of Scope when contributions are made</a:t>
            </a:r>
            <a:endParaRPr lang="en-US" altLang="en-US" sz="3000" dirty="0"/>
          </a:p>
          <a:p>
            <a:pPr lvl="1"/>
            <a:r>
              <a:rPr lang="en-US" altLang="en-US" sz="3000" dirty="0"/>
              <a:t> SEP IRA (Simplified Employee Pension) </a:t>
            </a:r>
            <a:r>
              <a:rPr lang="en-US" altLang="en-US" sz="3000" dirty="0">
                <a:solidFill>
                  <a:srgbClr val="FF0000"/>
                </a:solidFill>
              </a:rPr>
              <a:t>Out of Scope when contributions are made 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9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Indirect 60-Day IRA Rollover (Taxpayer Receives Money)</a:t>
            </a:r>
            <a:r>
              <a:rPr lang="en-US" altLang="en-US" sz="1800" b="0" dirty="0"/>
              <a:t>                                                                            (cont’d) </a:t>
            </a:r>
          </a:p>
        </p:txBody>
      </p:sp>
      <p:sp>
        <p:nvSpPr>
          <p:cNvPr id="528387" name="Content Placeholder 2"/>
          <p:cNvSpPr>
            <a:spLocks noGrp="1"/>
          </p:cNvSpPr>
          <p:nvPr>
            <p:ph idx="1"/>
          </p:nvPr>
        </p:nvSpPr>
        <p:spPr>
          <a:xfrm>
            <a:off x="609600" y="1523999"/>
            <a:ext cx="8178800" cy="5136108"/>
          </a:xfrm>
        </p:spPr>
        <p:txBody>
          <a:bodyPr>
            <a:noAutofit/>
          </a:bodyPr>
          <a:lstStyle/>
          <a:p>
            <a:pPr lvl="1"/>
            <a:r>
              <a:rPr lang="en-US" sz="2400" dirty="0"/>
              <a:t> Limit does not apply to direct Trustee-to-Trustee transfers,  conversions from traditional to Roth IRAs, or rollovers between IRAs and qualified retirement plans (or vice versa) </a:t>
            </a:r>
          </a:p>
          <a:p>
            <a:r>
              <a:rPr lang="en-US" altLang="en-US" sz="2400" dirty="0"/>
              <a:t> </a:t>
            </a:r>
            <a:r>
              <a:rPr lang="en-US" altLang="en-US" sz="2800" dirty="0"/>
              <a:t>Reported on 1099-R with Code 1 or 7 in Box 7</a:t>
            </a:r>
          </a:p>
          <a:p>
            <a:pPr lvl="1"/>
            <a:r>
              <a:rPr lang="en-US" altLang="en-US" sz="2400" dirty="0"/>
              <a:t> Enter 1099-R in </a:t>
            </a:r>
            <a:r>
              <a:rPr lang="en-US" altLang="en-US" sz="2400" dirty="0" err="1"/>
              <a:t>TaxSlayer</a:t>
            </a:r>
            <a:r>
              <a:rPr lang="en-US" altLang="en-US" sz="2400" dirty="0"/>
              <a:t> as usual</a:t>
            </a:r>
          </a:p>
          <a:p>
            <a:pPr lvl="1"/>
            <a:r>
              <a:rPr lang="en-US" altLang="en-US" sz="2400" dirty="0"/>
              <a:t> Enter taxable amount in Box 2a (amount not rolled over)</a:t>
            </a:r>
          </a:p>
          <a:p>
            <a:pPr lvl="1"/>
            <a:r>
              <a:rPr lang="en-US" altLang="en-US" sz="2400" dirty="0"/>
              <a:t> Check box that says, “</a:t>
            </a:r>
            <a:r>
              <a:rPr lang="en-US" sz="2400" dirty="0"/>
              <a:t>Check here if all/part of the distribution was rolled over, and enter the rollover amount”</a:t>
            </a:r>
          </a:p>
          <a:p>
            <a:pPr lvl="1"/>
            <a:r>
              <a:rPr lang="en-US" altLang="en-US" sz="2400" dirty="0"/>
              <a:t> Enter the amount rolled over.  </a:t>
            </a:r>
            <a:r>
              <a:rPr lang="en-US" altLang="en-US" sz="2400" dirty="0" err="1"/>
              <a:t>TaxSlayer</a:t>
            </a:r>
            <a:r>
              <a:rPr lang="en-US" altLang="en-US" sz="2400" dirty="0"/>
              <a:t> will populate that amount on 1040 Line 16 as nontaxable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6549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3" y="3479471"/>
            <a:ext cx="7877175" cy="292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0435" name="Title 1"/>
          <p:cNvSpPr>
            <a:spLocks noGrp="1"/>
          </p:cNvSpPr>
          <p:nvPr>
            <p:ph type="title"/>
          </p:nvPr>
        </p:nvSpPr>
        <p:spPr>
          <a:xfrm>
            <a:off x="685800" y="277812"/>
            <a:ext cx="8128000" cy="1208087"/>
          </a:xfrm>
        </p:spPr>
        <p:txBody>
          <a:bodyPr>
            <a:noAutofit/>
          </a:bodyPr>
          <a:lstStyle/>
          <a:p>
            <a:r>
              <a:rPr lang="en-US" altLang="en-US" sz="2600" dirty="0"/>
              <a:t>TS – 1099-R Rollover</a:t>
            </a:r>
            <a:br>
              <a:rPr lang="en-US" altLang="en-US" sz="2700" dirty="0"/>
            </a:br>
            <a:r>
              <a:rPr lang="en-US" sz="2200" dirty="0">
                <a:solidFill>
                  <a:srgbClr val="0070C0"/>
                </a:solidFill>
              </a:rPr>
              <a:t>Federal section \ Income \ Enter Myself \ IRA/Pension Distributions (1099-R, 1099-SSA) \ Add or Edit a 1099-R</a:t>
            </a:r>
            <a:endParaRPr lang="en-US" altLang="en-US" sz="22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6825" y="2527465"/>
            <a:ext cx="331372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  <a:cs typeface="Arial" charset="0"/>
              </a:rPr>
              <a:t>Non-taxable rollover amount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3" name="Picture 12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530439" name="Oval 5"/>
          <p:cNvSpPr>
            <a:spLocks noChangeArrowheads="1"/>
          </p:cNvSpPr>
          <p:nvPr/>
        </p:nvSpPr>
        <p:spPr bwMode="auto">
          <a:xfrm>
            <a:off x="1092200" y="6083300"/>
            <a:ext cx="584200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5509655" y="256193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>
            <a:stCxn id="9" idx="3"/>
            <a:endCxn id="24" idx="2"/>
          </p:cNvCxnSpPr>
          <p:nvPr/>
        </p:nvCxnSpPr>
        <p:spPr bwMode="auto">
          <a:xfrm>
            <a:off x="5330553" y="2712131"/>
            <a:ext cx="179102" cy="4030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Oval 5"/>
          <p:cNvSpPr>
            <a:spLocks noChangeArrowheads="1"/>
          </p:cNvSpPr>
          <p:nvPr/>
        </p:nvSpPr>
        <p:spPr bwMode="auto">
          <a:xfrm>
            <a:off x="640772" y="5756399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0036" y="5510151"/>
            <a:ext cx="199285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Check if rollover</a:t>
            </a:r>
          </a:p>
        </p:txBody>
      </p:sp>
      <p:cxnSp>
        <p:nvCxnSpPr>
          <p:cNvPr id="30" name="Straight Arrow Connector 29"/>
          <p:cNvCxnSpPr>
            <a:stCxn id="29" idx="1"/>
            <a:endCxn id="28" idx="7"/>
          </p:cNvCxnSpPr>
          <p:nvPr/>
        </p:nvCxnSpPr>
        <p:spPr bwMode="auto">
          <a:xfrm flipH="1">
            <a:off x="965976" y="5694817"/>
            <a:ext cx="364060" cy="11737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2078182" y="6068291"/>
            <a:ext cx="230063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Amount rolled over</a:t>
            </a:r>
          </a:p>
        </p:txBody>
      </p:sp>
      <p:cxnSp>
        <p:nvCxnSpPr>
          <p:cNvPr id="34" name="Straight Arrow Connector 33"/>
          <p:cNvCxnSpPr>
            <a:stCxn id="33" idx="1"/>
            <a:endCxn id="530439" idx="6"/>
          </p:cNvCxnSpPr>
          <p:nvPr/>
        </p:nvCxnSpPr>
        <p:spPr bwMode="auto">
          <a:xfrm flipH="1">
            <a:off x="1676400" y="6252957"/>
            <a:ext cx="401782" cy="4624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765" y="1567541"/>
            <a:ext cx="7831467" cy="190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793175" y="2850077"/>
            <a:ext cx="3311962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Counselor must calculate taxable amount left after rollover and update Box 2a  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5405794" y="3159758"/>
            <a:ext cx="555619" cy="3434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>
            <a:stCxn id="21" idx="3"/>
          </p:cNvCxnSpPr>
          <p:nvPr/>
        </p:nvCxnSpPr>
        <p:spPr bwMode="auto">
          <a:xfrm flipV="1">
            <a:off x="5105137" y="3230090"/>
            <a:ext cx="310011" cy="8165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87821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18181"/>
          <a:stretch>
            <a:fillRect/>
          </a:stretch>
        </p:blipFill>
        <p:spPr bwMode="auto">
          <a:xfrm>
            <a:off x="609600" y="15240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483" name="Title 1"/>
          <p:cNvSpPr>
            <a:spLocks noGrp="1"/>
          </p:cNvSpPr>
          <p:nvPr>
            <p:ph type="title"/>
          </p:nvPr>
        </p:nvSpPr>
        <p:spPr>
          <a:xfrm>
            <a:off x="685800" y="277813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TS – Printed 1040 Line 15b - Showing Rollover</a:t>
            </a:r>
          </a:p>
        </p:txBody>
      </p:sp>
      <p:sp>
        <p:nvSpPr>
          <p:cNvPr id="532486" name="Oval 5"/>
          <p:cNvSpPr>
            <a:spLocks noChangeArrowheads="1"/>
          </p:cNvSpPr>
          <p:nvPr/>
        </p:nvSpPr>
        <p:spPr bwMode="auto">
          <a:xfrm>
            <a:off x="1143000" y="5029200"/>
            <a:ext cx="878774" cy="38495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532487" name="Oval 5"/>
          <p:cNvSpPr>
            <a:spLocks noChangeArrowheads="1"/>
          </p:cNvSpPr>
          <p:nvPr/>
        </p:nvSpPr>
        <p:spPr bwMode="auto">
          <a:xfrm>
            <a:off x="4426527" y="5082639"/>
            <a:ext cx="457200" cy="36813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1773" y="4370118"/>
            <a:ext cx="300346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Taxable IRA distributions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76365" y="4720587"/>
            <a:ext cx="276652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Gross IRA distributions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8027719" y="4714504"/>
            <a:ext cx="47502" cy="33250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endCxn id="532487" idx="2"/>
          </p:cNvCxnSpPr>
          <p:nvPr/>
        </p:nvCxnSpPr>
        <p:spPr bwMode="auto">
          <a:xfrm>
            <a:off x="3313215" y="5109362"/>
            <a:ext cx="1113312" cy="15734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5" name="Picture 14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7718466" y="5091381"/>
            <a:ext cx="618012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55720" y="578328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5105400"/>
            <a:ext cx="304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410200"/>
            <a:ext cx="2057400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Does not show on Summary/ Print 1040 – only on printed 1040</a:t>
            </a:r>
          </a:p>
        </p:txBody>
      </p:sp>
    </p:spTree>
    <p:extLst>
      <p:ext uri="{BB962C8B-B14F-4D97-AF65-F5344CB8AC3E}">
        <p14:creationId xmlns:p14="http://schemas.microsoft.com/office/powerpoint/2010/main" val="263360538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Public Safety Officer Pension</a:t>
            </a:r>
          </a:p>
        </p:txBody>
      </p:sp>
      <p:sp>
        <p:nvSpPr>
          <p:cNvPr id="540675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648200"/>
          </a:xfrm>
        </p:spPr>
        <p:txBody>
          <a:bodyPr>
            <a:normAutofit fontScale="55000" lnSpcReduction="20000"/>
          </a:bodyPr>
          <a:lstStyle/>
          <a:p>
            <a:r>
              <a:rPr lang="en-US" altLang="en-US" sz="4000" dirty="0"/>
              <a:t> </a:t>
            </a:r>
            <a:r>
              <a:rPr lang="en-US" altLang="en-US" sz="4200" dirty="0"/>
              <a:t>When accident, health or long-term care insurance premiums are deducted directly from pension check, a former Public  Safety Officer is allowed up to a $3,000 reduction in taxable income</a:t>
            </a:r>
          </a:p>
          <a:p>
            <a:pPr lvl="1"/>
            <a:r>
              <a:rPr lang="en-US" altLang="en-US" sz="3700" dirty="0"/>
              <a:t> </a:t>
            </a:r>
            <a:r>
              <a:rPr lang="en-US" altLang="en-US" sz="3400" dirty="0"/>
              <a:t>This applies to both the federal and the NJ return</a:t>
            </a:r>
          </a:p>
          <a:p>
            <a:r>
              <a:rPr lang="en-US" altLang="en-US" sz="4200" dirty="0"/>
              <a:t> Enter in </a:t>
            </a:r>
            <a:r>
              <a:rPr lang="en-US" sz="4200" dirty="0"/>
              <a:t>Federal section \ Income \ Enter Myself \ IRA/ Pension Distributions (1099-R, 1099-SSA) \ Nontaxable Distributions </a:t>
            </a:r>
            <a:endParaRPr lang="en-US" altLang="en-US" sz="4200" dirty="0"/>
          </a:p>
          <a:p>
            <a:pPr lvl="1"/>
            <a:r>
              <a:rPr lang="en-US" altLang="en-US" sz="3700" dirty="0"/>
              <a:t> Do not include the insurance premiums (up to $3,000) in the taxable amount entered in Box 2a</a:t>
            </a:r>
            <a:endParaRPr lang="en-US" altLang="en-US" sz="3400" dirty="0"/>
          </a:p>
          <a:p>
            <a:pPr lvl="2"/>
            <a:r>
              <a:rPr lang="en-US" altLang="en-US" dirty="0"/>
              <a:t> </a:t>
            </a:r>
            <a:r>
              <a:rPr lang="en-US" altLang="en-US" sz="2600" dirty="0"/>
              <a:t>Any amount excluded does not need to be included on NJ 1040 Line 19b</a:t>
            </a:r>
          </a:p>
          <a:p>
            <a:pPr lvl="1"/>
            <a:r>
              <a:rPr lang="en-US" altLang="en-US" dirty="0"/>
              <a:t> </a:t>
            </a:r>
            <a:r>
              <a:rPr lang="en-US" altLang="en-US" sz="3400" dirty="0"/>
              <a:t>Amounts entered as nontaxable cannot also be included on Schedule A as medical expenses</a:t>
            </a:r>
          </a:p>
          <a:p>
            <a:r>
              <a:rPr lang="en-US" altLang="en-US" sz="4200" dirty="0"/>
              <a:t>If client is a Public Safety Officer and has a contributory pension for which you have to calculate the taxable amount, use the Annuity Calculator on TaxPrep4Free.org instead of the Simplified Method Worksheet in </a:t>
            </a:r>
            <a:r>
              <a:rPr lang="en-US" altLang="en-US" sz="4200" dirty="0" err="1"/>
              <a:t>TaxSlayer</a:t>
            </a:r>
            <a:r>
              <a:rPr lang="en-US" altLang="en-US" sz="4200" dirty="0"/>
              <a:t> (glitch)</a:t>
            </a:r>
          </a:p>
          <a:p>
            <a:endParaRPr lang="en-US" altLang="en-US" sz="3800" dirty="0"/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4614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5" name="Title 1"/>
          <p:cNvSpPr>
            <a:spLocks noGrp="1"/>
          </p:cNvSpPr>
          <p:nvPr>
            <p:ph type="title"/>
          </p:nvPr>
        </p:nvSpPr>
        <p:spPr>
          <a:xfrm>
            <a:off x="614548" y="265936"/>
            <a:ext cx="8128000" cy="1208087"/>
          </a:xfrm>
        </p:spPr>
        <p:txBody>
          <a:bodyPr>
            <a:noAutofit/>
          </a:bodyPr>
          <a:lstStyle/>
          <a:p>
            <a:r>
              <a:rPr lang="en-US" altLang="en-US" sz="2600" dirty="0"/>
              <a:t>TS – Public Safety Officer Pension</a:t>
            </a:r>
            <a:br>
              <a:rPr lang="en-US" altLang="en-US" sz="2500" dirty="0"/>
            </a:br>
            <a:r>
              <a:rPr lang="en-US" sz="2200" dirty="0">
                <a:solidFill>
                  <a:srgbClr val="0070C0"/>
                </a:solidFill>
              </a:rPr>
              <a:t>Federal section \ Income \ Enter Myself \ IRA/ Pension Distributions (1099-R, 1099-SSA) \ Nontaxable Distributions </a:t>
            </a:r>
            <a:endParaRPr lang="en-US" altLang="en-US" sz="22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6825" y="2527465"/>
            <a:ext cx="331372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  <a:cs typeface="Arial" charset="0"/>
              </a:rPr>
              <a:t>Non-taxable rollover amount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3" name="Picture 12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530439" name="Oval 5"/>
          <p:cNvSpPr>
            <a:spLocks noChangeArrowheads="1"/>
          </p:cNvSpPr>
          <p:nvPr/>
        </p:nvSpPr>
        <p:spPr bwMode="auto">
          <a:xfrm flipH="1">
            <a:off x="1900051" y="5177642"/>
            <a:ext cx="5605153" cy="21375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5509655" y="256193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>
            <a:stCxn id="9" idx="3"/>
            <a:endCxn id="24" idx="2"/>
          </p:cNvCxnSpPr>
          <p:nvPr/>
        </p:nvCxnSpPr>
        <p:spPr bwMode="auto">
          <a:xfrm>
            <a:off x="5330553" y="2712131"/>
            <a:ext cx="179102" cy="4030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Oval 5"/>
          <p:cNvSpPr>
            <a:spLocks noChangeArrowheads="1"/>
          </p:cNvSpPr>
          <p:nvPr/>
        </p:nvSpPr>
        <p:spPr bwMode="auto">
          <a:xfrm>
            <a:off x="628897" y="423635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0036" y="5510151"/>
            <a:ext cx="199285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Check if rollover</a:t>
            </a:r>
          </a:p>
        </p:txBody>
      </p:sp>
      <p:cxnSp>
        <p:nvCxnSpPr>
          <p:cNvPr id="34" name="Straight Arrow Connector 33"/>
          <p:cNvCxnSpPr>
            <a:stCxn id="33" idx="1"/>
            <a:endCxn id="530439" idx="6"/>
          </p:cNvCxnSpPr>
          <p:nvPr/>
        </p:nvCxnSpPr>
        <p:spPr bwMode="auto">
          <a:xfrm>
            <a:off x="1140031" y="4174775"/>
            <a:ext cx="760020" cy="110974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 l="24278" t="16558" r="6083" b="17137"/>
          <a:stretch>
            <a:fillRect/>
          </a:stretch>
        </p:blipFill>
        <p:spPr bwMode="auto">
          <a:xfrm>
            <a:off x="629394" y="1555668"/>
            <a:ext cx="7659583" cy="445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1140031" y="3990109"/>
            <a:ext cx="418576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Check if eligible public safety officer</a:t>
            </a:r>
          </a:p>
        </p:txBody>
      </p: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617022" y="424823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5"/>
          <p:cNvSpPr>
            <a:spLocks noChangeArrowheads="1"/>
          </p:cNvSpPr>
          <p:nvPr/>
        </p:nvSpPr>
        <p:spPr bwMode="auto">
          <a:xfrm>
            <a:off x="1909453" y="4892634"/>
            <a:ext cx="5572002" cy="72439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0652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Tax-Free Exchanges</a:t>
            </a:r>
          </a:p>
        </p:txBody>
      </p:sp>
      <p:sp>
        <p:nvSpPr>
          <p:cNvPr id="542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 Certain distributions can be considered tax-free exchanges </a:t>
            </a:r>
          </a:p>
          <a:p>
            <a:pPr lvl="1"/>
            <a:r>
              <a:rPr lang="en-US" altLang="en-US" dirty="0"/>
              <a:t> Example – Return on contributions made to annuity</a:t>
            </a:r>
          </a:p>
          <a:p>
            <a:pPr lvl="1"/>
            <a:r>
              <a:rPr lang="en-US" altLang="en-US" dirty="0"/>
              <a:t> Must probe with taxpayer to really understand what 1099-R is showing</a:t>
            </a:r>
          </a:p>
          <a:p>
            <a:r>
              <a:rPr lang="en-US" altLang="en-US" dirty="0"/>
              <a:t> If part or all of distribution should really be nontaxable, subtract tax-exempt amount before entering taxable amount in Box 2a</a:t>
            </a:r>
          </a:p>
          <a:p>
            <a:pPr lvl="1">
              <a:buNone/>
            </a:pPr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7017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Other Special 1099-R Cases</a:t>
            </a:r>
          </a:p>
        </p:txBody>
      </p:sp>
      <p:sp>
        <p:nvSpPr>
          <p:cNvPr id="544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 </a:t>
            </a:r>
            <a:r>
              <a:rPr lang="en-US" altLang="en-US" sz="3200" dirty="0"/>
              <a:t>If distribution is from an IRA that included non-deductible contributions (taxed at time of contribution) </a:t>
            </a:r>
          </a:p>
          <a:p>
            <a:pPr lvl="1"/>
            <a:r>
              <a:rPr lang="en-US" altLang="en-US" dirty="0"/>
              <a:t> Refer to an experienced counselor </a:t>
            </a:r>
          </a:p>
          <a:p>
            <a:pPr lvl="1"/>
            <a:r>
              <a:rPr lang="en-US" altLang="en-US" dirty="0"/>
              <a:t> Form 8606 Nondeductible IRAs Part I needed to determine taxable amount of distribution</a:t>
            </a:r>
          </a:p>
          <a:p>
            <a:pPr lvl="2"/>
            <a:r>
              <a:rPr lang="en-US" altLang="en-US" dirty="0"/>
              <a:t> Only enter taxable amount in Box 2a on 1099-R screen</a:t>
            </a:r>
          </a:p>
          <a:p>
            <a:pPr lvl="1"/>
            <a:r>
              <a:rPr lang="en-US" altLang="en-US" dirty="0"/>
              <a:t> See TaxPrep4Free.org Preparer page Special Topics Document “IRA Non-Deductible Contributions and Distributions”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2106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Title 1"/>
          <p:cNvSpPr>
            <a:spLocks noGrp="1"/>
          </p:cNvSpPr>
          <p:nvPr>
            <p:ph type="title"/>
          </p:nvPr>
        </p:nvSpPr>
        <p:spPr>
          <a:xfrm>
            <a:off x="685800" y="277813"/>
            <a:ext cx="80010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Other Special 1099-R Cases</a:t>
            </a:r>
            <a:endParaRPr lang="en-US" altLang="en-US" sz="3200" dirty="0"/>
          </a:p>
        </p:txBody>
      </p:sp>
      <p:sp>
        <p:nvSpPr>
          <p:cNvPr id="546819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04200" cy="4800600"/>
          </a:xfrm>
        </p:spPr>
        <p:txBody>
          <a:bodyPr>
            <a:normAutofit/>
          </a:bodyPr>
          <a:lstStyle/>
          <a:p>
            <a:r>
              <a:rPr lang="en-US" altLang="en-US" dirty="0"/>
              <a:t> For conversion of a traditional IRA (with no non-deductible contributions) into a Roth IRA,  distribution is taxable</a:t>
            </a:r>
          </a:p>
          <a:p>
            <a:pPr lvl="1"/>
            <a:r>
              <a:rPr lang="en-US" altLang="en-US" sz="3000" dirty="0"/>
              <a:t> Enter as normal on 1099-R screen</a:t>
            </a:r>
          </a:p>
          <a:p>
            <a:r>
              <a:rPr lang="en-US" altLang="en-US" sz="3200" dirty="0"/>
              <a:t> If non-deductible contributions were originally made to IRA, Form 8606 Nondeductible IRAs Part II is needed             </a:t>
            </a:r>
            <a:r>
              <a:rPr lang="en-US" altLang="en-US" dirty="0">
                <a:solidFill>
                  <a:srgbClr val="FF0000"/>
                </a:solidFill>
              </a:rPr>
              <a:t> Out of Scope                     </a:t>
            </a:r>
          </a:p>
        </p:txBody>
      </p:sp>
      <p:sp>
        <p:nvSpPr>
          <p:cNvPr id="5" name="TextBox 4" descr="NJ (cont'd)"/>
          <p:cNvSpPr txBox="1"/>
          <p:nvPr/>
        </p:nvSpPr>
        <p:spPr>
          <a:xfrm>
            <a:off x="7893851" y="1082259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/>
              <a:t>(cont’d)</a:t>
            </a: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8" name="Picture 2" descr="http://www.speedysigns.com/images/decals/400c/Speedy/SHAPES/NOSYMB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45" y="513503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03201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NJ Retirement Income Topics</a:t>
            </a:r>
          </a:p>
        </p:txBody>
      </p:sp>
      <p:sp>
        <p:nvSpPr>
          <p:cNvPr id="2109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 Military pension </a:t>
            </a:r>
          </a:p>
          <a:p>
            <a:r>
              <a:rPr lang="en-US" altLang="en-US" dirty="0"/>
              <a:t> Rules on taxability of NJ retirement income</a:t>
            </a:r>
          </a:p>
          <a:p>
            <a:r>
              <a:rPr lang="en-US" altLang="en-US" dirty="0"/>
              <a:t> NJ 1040 Lines 19a and 19b</a:t>
            </a:r>
          </a:p>
          <a:p>
            <a:r>
              <a:rPr lang="en-US" altLang="en-US" dirty="0"/>
              <a:t> NJ IRA Worksheet</a:t>
            </a:r>
          </a:p>
          <a:p>
            <a:r>
              <a:rPr lang="en-US" altLang="en-US" dirty="0"/>
              <a:t> NJ 1040 Line 19b</a:t>
            </a:r>
          </a:p>
          <a:p>
            <a:r>
              <a:rPr lang="en-US" altLang="en-US" dirty="0"/>
              <a:t> 3-year rule for pensions</a:t>
            </a:r>
          </a:p>
          <a:p>
            <a:r>
              <a:rPr lang="en-US" altLang="en-US" dirty="0"/>
              <a:t> NJ pension exclusion</a:t>
            </a:r>
          </a:p>
          <a:p>
            <a:r>
              <a:rPr lang="en-US" altLang="en-US" dirty="0"/>
              <a:t> NJ other retirement income exclusions</a:t>
            </a:r>
          </a:p>
          <a:p>
            <a:pPr>
              <a:buNone/>
            </a:pPr>
            <a:endParaRPr lang="en-US" altLang="en-US" dirty="0"/>
          </a:p>
        </p:txBody>
      </p:sp>
      <p:pic>
        <p:nvPicPr>
          <p:cNvPr id="6" name="Picture 2" descr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542989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558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Military Pensions on NJ Return</a:t>
            </a:r>
          </a:p>
        </p:txBody>
      </p:sp>
      <p:sp>
        <p:nvSpPr>
          <p:cNvPr id="2232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 Military pensions are not taxable in NJ</a:t>
            </a:r>
          </a:p>
          <a:p>
            <a:r>
              <a:rPr lang="en-US" altLang="en-US" dirty="0"/>
              <a:t> Amount of military pension will flow through from entry of 1099-R in Federal section, so must tell TaxSlayer to subtract this from NJ taxable income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 Capture the amount of the military pension on the NJ Checklist for later entry in the State section</a:t>
            </a:r>
          </a:p>
        </p:txBody>
      </p:sp>
      <p:pic>
        <p:nvPicPr>
          <p:cNvPr id="6" name="Picture 2" descr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542989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460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Reporting IRA Contributions to Taxpayer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Custodians/Trustees must issue a Form 5498 to report contributions to an IRA</a:t>
            </a:r>
          </a:p>
          <a:p>
            <a:pPr lvl="1"/>
            <a:r>
              <a:rPr lang="en-US" dirty="0"/>
              <a:t> Reports deductible and nondeductible contributions, conversions, rollovers </a:t>
            </a:r>
          </a:p>
          <a:p>
            <a:pPr lvl="1"/>
            <a:r>
              <a:rPr lang="en-US" dirty="0"/>
              <a:t> Separate form 5498 for each IRA account to which contributions were made in a year </a:t>
            </a:r>
          </a:p>
          <a:p>
            <a:pPr lvl="1"/>
            <a:r>
              <a:rPr lang="en-US" dirty="0"/>
              <a:t> Information needed to complete Form 8606 for non-deductible contributions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7FCEAF-D0D5-4D38-A667-05E01D81FA0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</a:p>
        </p:txBody>
      </p:sp>
    </p:spTree>
    <p:extLst>
      <p:ext uri="{BB962C8B-B14F-4D97-AF65-F5344CB8AC3E}">
        <p14:creationId xmlns:p14="http://schemas.microsoft.com/office/powerpoint/2010/main" val="127316578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Rules on Taxability Of Retirement Income - NJ</a:t>
            </a:r>
            <a:endParaRPr lang="en-US" alt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600200"/>
          <a:ext cx="8077200" cy="4492627"/>
        </p:xfrm>
        <a:graphic>
          <a:graphicData uri="http://schemas.openxmlformats.org/drawingml/2006/table">
            <a:tbl>
              <a:tblPr/>
              <a:tblGrid>
                <a:gridCol w="4200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3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Contribution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Taxable at Contribution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Taxability of Distribution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Employer contributions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N/A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YES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7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Employee contributions paid with pre-tax dollars to 401K      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YES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Employee contributions paid with after-tax dollars (including IRA)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YES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55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Earnings on both employer &amp; employee contributions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N/A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YES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 descr="NJ (cont'd)"/>
          <p:cNvSpPr txBox="1"/>
          <p:nvPr/>
        </p:nvSpPr>
        <p:spPr>
          <a:xfrm>
            <a:off x="7893851" y="1082259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/>
              <a:t>(cont’d)</a:t>
            </a:r>
            <a:endParaRPr lang="en-US" sz="1600" dirty="0"/>
          </a:p>
        </p:txBody>
      </p:sp>
      <p:pic>
        <p:nvPicPr>
          <p:cNvPr id="8" name="Picture 2" descr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542989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9564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IRA distributions are taxed in NJ except for the portion of the total IRA that represents taxpayer contributions</a:t>
            </a:r>
          </a:p>
          <a:p>
            <a:pPr lvl="1"/>
            <a:r>
              <a:rPr lang="en-US" dirty="0"/>
              <a:t> Contributions were after tax for NJ originally, so not taxed upon distribution</a:t>
            </a:r>
          </a:p>
          <a:p>
            <a:r>
              <a:rPr lang="en-US" dirty="0"/>
              <a:t> To determine NJ taxability amount of an IRA distribution, portion of the IRA that was contributions is allocated over a period of distribution years</a:t>
            </a:r>
          </a:p>
          <a:p>
            <a:r>
              <a:rPr lang="en-US" dirty="0"/>
              <a:t> Taxpayer must know total contributions            (usually not the case)</a:t>
            </a:r>
          </a:p>
        </p:txBody>
      </p:sp>
      <p:pic>
        <p:nvPicPr>
          <p:cNvPr id="6" name="Picture 2" descr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542989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9" name="Picture 8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31785"/>
            <a:ext cx="612648" cy="1633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2042" y="5867400"/>
            <a:ext cx="7943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TaxSlayer currently does not have a worksheet to help you calculate taxable</a:t>
            </a:r>
          </a:p>
          <a:p>
            <a:r>
              <a:rPr lang="en-US" dirty="0">
                <a:solidFill>
                  <a:srgbClr val="FF0000"/>
                </a:solidFill>
              </a:rPr>
              <a:t>amount of IRA if contributions are known.  Awaiting 2016 </a:t>
            </a:r>
            <a:r>
              <a:rPr lang="en-US" dirty="0" err="1">
                <a:solidFill>
                  <a:srgbClr val="FF0000"/>
                </a:solidFill>
              </a:rPr>
              <a:t>TaxSlayer</a:t>
            </a:r>
            <a:r>
              <a:rPr lang="en-US" dirty="0">
                <a:solidFill>
                  <a:srgbClr val="FF0000"/>
                </a:solidFill>
              </a:rPr>
              <a:t>.  In the</a:t>
            </a:r>
          </a:p>
          <a:p>
            <a:r>
              <a:rPr lang="en-US" dirty="0">
                <a:solidFill>
                  <a:srgbClr val="FF0000"/>
                </a:solidFill>
              </a:rPr>
              <a:t> meantime, can use IRA Withdrawal Worksheet in NJ 1040 instructions</a:t>
            </a:r>
          </a:p>
        </p:txBody>
      </p:sp>
    </p:spTree>
    <p:extLst>
      <p:ext uri="{BB962C8B-B14F-4D97-AF65-F5344CB8AC3E}">
        <p14:creationId xmlns:p14="http://schemas.microsoft.com/office/powerpoint/2010/main" val="34597759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NJ 1040 Line 19b – Excludable Pensions, Annuities, &amp; IRA Withdrawals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500" dirty="0"/>
              <a:t> NJ 1040 Line 19b is used to show the excludable portion of any distribution you received from a contributory pension, annuity, or IRA. This is the amount that represents your previously taxed contributions to the plan</a:t>
            </a:r>
          </a:p>
          <a:p>
            <a:r>
              <a:rPr lang="en-US" altLang="en-US" sz="3500" dirty="0"/>
              <a:t> </a:t>
            </a:r>
            <a:r>
              <a:rPr lang="en-US" sz="3500" dirty="0"/>
              <a:t>To determine the non-taxable amount to enter, include:</a:t>
            </a:r>
          </a:p>
          <a:p>
            <a:pPr lvl="1"/>
            <a:r>
              <a:rPr lang="en-US" sz="3300" dirty="0"/>
              <a:t>Non-taxable amounts calculated on the Simplified Method Worksheet</a:t>
            </a:r>
          </a:p>
          <a:p>
            <a:pPr lvl="1"/>
            <a:r>
              <a:rPr lang="en-US" sz="3300" dirty="0"/>
              <a:t>The difference amount anytime the 1099-R Box 1 is different than Box 2a</a:t>
            </a:r>
          </a:p>
          <a:p>
            <a:endParaRPr lang="en-US" altLang="en-US" dirty="0"/>
          </a:p>
          <a:p>
            <a:endParaRPr lang="en-US" dirty="0"/>
          </a:p>
        </p:txBody>
      </p:sp>
      <p:pic>
        <p:nvPicPr>
          <p:cNvPr id="7" name="Picture 2" descr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228600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9" name="Picture 8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66800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8576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/>
              <a:t>NJ 1040 Line 19b – Adjustments Excludable Pensions, Annuities, &amp; IRA Withdrawals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80060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sz="3600" dirty="0"/>
              <a:t>The full amount received when using the Three-Year Rule until all of the contributions are recovered</a:t>
            </a:r>
          </a:p>
          <a:p>
            <a:pPr lvl="1"/>
            <a:r>
              <a:rPr lang="en-US" sz="3600" dirty="0"/>
              <a:t>Do not include pensions that are not taxed in NJ such as  military pensions, disability pensions under 65,  and Railroad Retirement Tier 2 pensions </a:t>
            </a:r>
          </a:p>
          <a:p>
            <a:r>
              <a:rPr lang="en-US" sz="3800" dirty="0"/>
              <a:t> </a:t>
            </a:r>
            <a:r>
              <a:rPr lang="en-US" altLang="en-US" sz="3900" dirty="0">
                <a:solidFill>
                  <a:srgbClr val="FF0000"/>
                </a:solidFill>
              </a:rPr>
              <a:t>Capture the amount of the tax-exempt portion of the 1099-R amount on the NJ Checklist for later entry in the State section </a:t>
            </a:r>
          </a:p>
          <a:p>
            <a:r>
              <a:rPr lang="en-US" sz="3900" dirty="0"/>
              <a:t> Refer to TaxPrep4Free.org “NJ Special Handling” document for details</a:t>
            </a:r>
          </a:p>
        </p:txBody>
      </p:sp>
      <p:pic>
        <p:nvPicPr>
          <p:cNvPr id="7" name="Picture 2" descr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228600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9" name="TextBox 8" descr="NJ (cont'd)"/>
          <p:cNvSpPr txBox="1"/>
          <p:nvPr/>
        </p:nvSpPr>
        <p:spPr>
          <a:xfrm>
            <a:off x="7893851" y="1082259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/>
              <a:t>(cont’d)</a:t>
            </a:r>
            <a:endParaRPr lang="en-US" sz="1600" dirty="0"/>
          </a:p>
        </p:txBody>
      </p:sp>
      <p:pic>
        <p:nvPicPr>
          <p:cNvPr id="10" name="Picture 9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66800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97719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49598" b="663"/>
          <a:stretch>
            <a:fillRect/>
          </a:stretch>
        </p:blipFill>
        <p:spPr bwMode="auto">
          <a:xfrm>
            <a:off x="609600" y="1549400"/>
            <a:ext cx="78359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TS - Retirement Income on NJ 1040 Lines 19a &amp; 19b </a:t>
            </a:r>
          </a:p>
        </p:txBody>
      </p:sp>
      <p:pic>
        <p:nvPicPr>
          <p:cNvPr id="7" name="Picture 2" descr="NJ NJ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228600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3900" y="5041900"/>
            <a:ext cx="62230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Line 19a: Taxable part of pensions/annuities/IRAs</a:t>
            </a: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 bwMode="auto">
          <a:xfrm>
            <a:off x="6946900" y="5226566"/>
            <a:ext cx="787400" cy="32333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7734300" y="5511800"/>
            <a:ext cx="609600" cy="2667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98500" y="5702300"/>
            <a:ext cx="61976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Line 19b: Tax-exempt part of pensions/annuities/IRAs 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7937500" y="5803900"/>
            <a:ext cx="434179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1" idx="2"/>
          </p:cNvCxnSpPr>
          <p:nvPr/>
        </p:nvCxnSpPr>
        <p:spPr bwMode="auto">
          <a:xfrm>
            <a:off x="6896100" y="5886966"/>
            <a:ext cx="1041400" cy="3123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5" name="Picture 14" descr="NJ TaxSlayer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104146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728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NJ 3-Year Rule for Pensions</a:t>
            </a:r>
            <a:br>
              <a:rPr lang="en-US" altLang="en-US"/>
            </a:br>
            <a:r>
              <a:rPr lang="en-US" altLang="en-US"/>
              <a:t>Qualifications</a:t>
            </a:r>
          </a:p>
        </p:txBody>
      </p:sp>
      <p:sp>
        <p:nvSpPr>
          <p:cNvPr id="2232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 May use NJ 3-Year Rule if:</a:t>
            </a:r>
          </a:p>
          <a:p>
            <a:pPr lvl="1"/>
            <a:r>
              <a:rPr lang="en-US" altLang="en-US" dirty="0"/>
              <a:t> Both you </a:t>
            </a:r>
            <a:r>
              <a:rPr lang="en-US" altLang="en-US" b="1" u="sng" dirty="0"/>
              <a:t>and</a:t>
            </a:r>
            <a:r>
              <a:rPr lang="en-US" altLang="en-US" b="1" dirty="0"/>
              <a:t> </a:t>
            </a:r>
            <a:r>
              <a:rPr lang="en-US" altLang="en-US" dirty="0"/>
              <a:t>employer contributed to plan</a:t>
            </a:r>
          </a:p>
          <a:p>
            <a:pPr lvl="1"/>
            <a:r>
              <a:rPr lang="en-US" altLang="en-US" dirty="0"/>
              <a:t> Will recover your contributions within 36 months of 1</a:t>
            </a:r>
            <a:r>
              <a:rPr lang="en-US" altLang="en-US" baseline="30000" dirty="0"/>
              <a:t>st</a:t>
            </a:r>
            <a:r>
              <a:rPr lang="en-US" altLang="en-US" dirty="0"/>
              <a:t> payment from plan</a:t>
            </a:r>
          </a:p>
          <a:p>
            <a:r>
              <a:rPr lang="en-US" altLang="en-US" dirty="0"/>
              <a:t> May exclude all pension distributions from income until payments = contributions</a:t>
            </a:r>
          </a:p>
          <a:p>
            <a:pPr lvl="1"/>
            <a:r>
              <a:rPr lang="en-US" altLang="en-US" dirty="0"/>
              <a:t> If pension started in middle of year, could be partially taxable in last year of exclusion</a:t>
            </a:r>
          </a:p>
          <a:p>
            <a:r>
              <a:rPr lang="en-US" altLang="en-US" dirty="0"/>
              <a:t> See “Special Handling” document on TaxPrep4Free.org Preparer page for details on entering 3-year rule  </a:t>
            </a:r>
          </a:p>
        </p:txBody>
      </p:sp>
      <p:pic>
        <p:nvPicPr>
          <p:cNvPr id="6" name="Picture 2" descr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542989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56002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NJ Pension Exclusion </a:t>
            </a:r>
            <a:br>
              <a:rPr lang="en-US" altLang="en-US" dirty="0"/>
            </a:br>
            <a:r>
              <a:rPr lang="en-US" altLang="en-US" dirty="0"/>
              <a:t>Qualifications</a:t>
            </a:r>
          </a:p>
        </p:txBody>
      </p:sp>
      <p:sp>
        <p:nvSpPr>
          <p:cNvPr id="208899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 You &amp;/or spouse/CU partner 62 years+ or  blind or disabled (according to SSA guidelines) on last day of year</a:t>
            </a:r>
          </a:p>
          <a:p>
            <a:pPr lvl="1"/>
            <a:r>
              <a:rPr lang="en-US" altLang="en-US" sz="3000" dirty="0"/>
              <a:t> If only 1 partner qualifies, can still claim up to  maximum pension exclusion.  Only retirement income of qualified partner can be excluded</a:t>
            </a:r>
          </a:p>
          <a:p>
            <a:pPr lvl="1"/>
            <a:r>
              <a:rPr lang="en-US" altLang="en-US" sz="3000" dirty="0"/>
              <a:t> </a:t>
            </a:r>
            <a:r>
              <a:rPr lang="en-US" altLang="en-US" sz="3000" dirty="0">
                <a:solidFill>
                  <a:srgbClr val="FF0000"/>
                </a:solidFill>
              </a:rPr>
              <a:t>Note the fact that taxpayer and/or spouse is disabled according to SSA guidelines in NJ Checklist Subtractions from Income section for later entry in the State section   </a:t>
            </a:r>
          </a:p>
          <a:p>
            <a:r>
              <a:rPr lang="en-US" altLang="en-US" dirty="0"/>
              <a:t> Total income from NJ 1040 Line 26 $100K or less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6" name="Picture 2" descr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542989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89376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NJ Pension Exclusion </a:t>
            </a:r>
            <a:br>
              <a:rPr lang="en-US" altLang="en-US" dirty="0"/>
            </a:br>
            <a:r>
              <a:rPr lang="en-US" altLang="en-US" dirty="0"/>
              <a:t>Annual Amounts</a:t>
            </a:r>
          </a:p>
        </p:txBody>
      </p:sp>
      <p:sp>
        <p:nvSpPr>
          <p:cNvPr id="210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1132"/>
                </a:solidFill>
              </a:rPr>
              <a:t> Based on filing status:</a:t>
            </a:r>
          </a:p>
          <a:p>
            <a:pPr lvl="1"/>
            <a:r>
              <a:rPr lang="en-US" altLang="en-US" dirty="0">
                <a:solidFill>
                  <a:srgbClr val="001132"/>
                </a:solidFill>
              </a:rPr>
              <a:t> $20K – MFJ</a:t>
            </a:r>
          </a:p>
          <a:p>
            <a:pPr lvl="1"/>
            <a:r>
              <a:rPr lang="en-US" altLang="en-US" dirty="0">
                <a:solidFill>
                  <a:srgbClr val="001132"/>
                </a:solidFill>
              </a:rPr>
              <a:t> $15K – Single, HOH, QW</a:t>
            </a:r>
          </a:p>
          <a:p>
            <a:pPr lvl="1"/>
            <a:r>
              <a:rPr lang="en-US" altLang="en-US" dirty="0">
                <a:solidFill>
                  <a:srgbClr val="001132"/>
                </a:solidFill>
              </a:rPr>
              <a:t> $10K – MFS</a:t>
            </a:r>
          </a:p>
          <a:p>
            <a:r>
              <a:rPr lang="en-US" altLang="en-US" dirty="0">
                <a:solidFill>
                  <a:srgbClr val="001132"/>
                </a:solidFill>
              </a:rPr>
              <a:t> Maximum exclusion cannot exceed total Pension, Annuity &amp; IRA Withdrawal amount on NJ 1040 Line 19a</a:t>
            </a:r>
            <a:endParaRPr lang="en-US" altLang="en-US" dirty="0"/>
          </a:p>
        </p:txBody>
      </p:sp>
      <p:pic>
        <p:nvPicPr>
          <p:cNvPr id="6" name="Picture 2" descr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542989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92475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Other Retirement Income Exclusions - </a:t>
            </a:r>
            <a:r>
              <a:rPr lang="en-US" altLang="en-US" sz="3600"/>
              <a:t>NJ1040 Line 27b</a:t>
            </a:r>
          </a:p>
        </p:txBody>
      </p:sp>
      <p:sp>
        <p:nvSpPr>
          <p:cNvPr id="215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 2 Parts to Other Retirement Income Exclusions</a:t>
            </a:r>
          </a:p>
          <a:p>
            <a:pPr lvl="1"/>
            <a:r>
              <a:rPr lang="en-US" altLang="en-US" dirty="0"/>
              <a:t> Unclaimed portion of your Pension Exclusion (NJ 1040 line 27a)</a:t>
            </a:r>
          </a:p>
          <a:p>
            <a:pPr lvl="1"/>
            <a:r>
              <a:rPr lang="en-US" altLang="en-US" dirty="0"/>
              <a:t> Special exclusion for taxpayers who are unable to receive SS or RR benefits</a:t>
            </a:r>
          </a:p>
          <a:p>
            <a:r>
              <a:rPr lang="en-US" altLang="en-US" dirty="0"/>
              <a:t> Each part has different eligibility requirements</a:t>
            </a:r>
          </a:p>
        </p:txBody>
      </p:sp>
      <p:pic>
        <p:nvPicPr>
          <p:cNvPr id="6" name="Picture 2" descr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542989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25726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Other Retirement Income Exclusions: Unclaimed Pension Exclusion</a:t>
            </a:r>
          </a:p>
        </p:txBody>
      </p:sp>
      <p:sp>
        <p:nvSpPr>
          <p:cNvPr id="2170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 Did not use maximum Pension Exclusion</a:t>
            </a:r>
          </a:p>
          <a:p>
            <a:r>
              <a:rPr lang="en-US" altLang="en-US" dirty="0"/>
              <a:t> You &amp;/or spouse/CU partner 62 years+</a:t>
            </a:r>
          </a:p>
          <a:p>
            <a:r>
              <a:rPr lang="en-US" altLang="en-US" dirty="0"/>
              <a:t> Total income from NJ 1040 Line 26 $100K or less</a:t>
            </a:r>
          </a:p>
          <a:p>
            <a:r>
              <a:rPr lang="en-US" altLang="en-US" dirty="0"/>
              <a:t> Income from wages, net profit from business, partnership, S corp. income &lt;/= $3K</a:t>
            </a:r>
          </a:p>
          <a:p>
            <a:r>
              <a:rPr lang="en-US" altLang="en-US" dirty="0"/>
              <a:t> Amount will be maximum pension exclusion minus pension exclusion claimed on NJ 1040 Line 27a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6" name="Picture 2" descr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542989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0539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Traditional IRA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77200" cy="480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500" dirty="0"/>
              <a:t> </a:t>
            </a:r>
            <a:r>
              <a:rPr lang="en-US" altLang="en-US" sz="3000" dirty="0"/>
              <a:t>Must have earned income &amp; be &lt; 70½ to contribute</a:t>
            </a:r>
          </a:p>
          <a:p>
            <a:pPr>
              <a:lnSpc>
                <a:spcPct val="80000"/>
              </a:lnSpc>
            </a:pPr>
            <a:r>
              <a:rPr lang="en-US" altLang="en-US" sz="3000" dirty="0"/>
              <a:t> Federal rules: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 </a:t>
            </a:r>
            <a:r>
              <a:rPr lang="en-US" altLang="en-US" dirty="0"/>
              <a:t>Contributions tax deductible in the year made for Federal </a:t>
            </a:r>
          </a:p>
          <a:p>
            <a:pPr lvl="2">
              <a:lnSpc>
                <a:spcPct val="80000"/>
              </a:lnSpc>
            </a:pPr>
            <a:r>
              <a:rPr lang="en-US" altLang="en-US" sz="1700" dirty="0"/>
              <a:t>Current limit – $5,500/$6,500 if &gt;/= 50 years of age </a:t>
            </a:r>
          </a:p>
          <a:p>
            <a:pPr lvl="2">
              <a:lnSpc>
                <a:spcPct val="80000"/>
              </a:lnSpc>
            </a:pPr>
            <a:r>
              <a:rPr lang="en-US" altLang="en-US" sz="1700" dirty="0"/>
              <a:t>May be reduced based on retirement plan, filing status, income</a:t>
            </a:r>
          </a:p>
          <a:p>
            <a:pPr lvl="2">
              <a:lnSpc>
                <a:spcPct val="80000"/>
              </a:lnSpc>
            </a:pPr>
            <a:r>
              <a:rPr lang="en-US" altLang="en-US" sz="1700" dirty="0"/>
              <a:t>Contributions can be made </a:t>
            </a:r>
            <a:r>
              <a:rPr lang="en-US" sz="1700" dirty="0"/>
              <a:t>up to tax return due date &amp; applied retroactively to tax year</a:t>
            </a:r>
            <a:r>
              <a:rPr lang="en-US" altLang="en-US" sz="1700" dirty="0"/>
              <a:t> </a:t>
            </a:r>
          </a:p>
          <a:p>
            <a:pPr lvl="2">
              <a:lnSpc>
                <a:spcPct val="80000"/>
              </a:lnSpc>
            </a:pPr>
            <a:r>
              <a:rPr lang="en-US" altLang="en-US" sz="1700" dirty="0"/>
              <a:t>Discussed  in depth in Adjustments module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 </a:t>
            </a:r>
            <a:r>
              <a:rPr lang="en-US" altLang="en-US" dirty="0"/>
              <a:t>Earnings accumulate tax deferred 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 Distributions taxable in the year received</a:t>
            </a:r>
          </a:p>
        </p:txBody>
      </p:sp>
      <p:pic>
        <p:nvPicPr>
          <p:cNvPr id="7" name="Picture 2" descr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228600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75776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1143000"/>
          </a:xfrm>
        </p:spPr>
        <p:txBody>
          <a:bodyPr/>
          <a:lstStyle/>
          <a:p>
            <a:r>
              <a:rPr lang="en-US" altLang="en-US" sz="3400" dirty="0"/>
              <a:t>NJ Other Retirement Income Exclusions:  For </a:t>
            </a:r>
            <a:br>
              <a:rPr lang="en-US" altLang="en-US" sz="3400" dirty="0"/>
            </a:br>
            <a:r>
              <a:rPr lang="en-US" altLang="en-US" sz="3400" dirty="0"/>
              <a:t>Taxpayers Unable to Receive SS/RR Benefits</a:t>
            </a:r>
          </a:p>
        </p:txBody>
      </p:sp>
      <p:sp>
        <p:nvSpPr>
          <p:cNvPr id="219139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800600"/>
          </a:xfrm>
        </p:spPr>
        <p:txBody>
          <a:bodyPr/>
          <a:lstStyle/>
          <a:p>
            <a:r>
              <a:rPr lang="en-US" altLang="en-US" sz="2700" b="1" u="sng" dirty="0"/>
              <a:t> Not</a:t>
            </a:r>
            <a:r>
              <a:rPr lang="en-US" altLang="en-US" sz="2700" dirty="0"/>
              <a:t> related to Pension Exclusion &amp; may claim whether or not you use maximum Pension Exclusion</a:t>
            </a:r>
          </a:p>
          <a:p>
            <a:r>
              <a:rPr lang="en-US" altLang="en-US" sz="2700" dirty="0"/>
              <a:t> Exclusion amounts $6K – MFJ, HOH, QW;  $3K – Single, MFS</a:t>
            </a:r>
          </a:p>
          <a:p>
            <a:r>
              <a:rPr lang="en-US" altLang="en-US" sz="2700" dirty="0"/>
              <a:t> You &amp;/or spouse/CU partner 62 years+</a:t>
            </a:r>
          </a:p>
          <a:p>
            <a:r>
              <a:rPr lang="en-US" altLang="en-US" sz="2700" dirty="0"/>
              <a:t> Unable to receive SS/RR benefits, but would have been eligible for benefits had you fully participated in either program</a:t>
            </a:r>
          </a:p>
          <a:p>
            <a:pPr lvl="1">
              <a:buNone/>
            </a:pPr>
            <a:endParaRPr lang="en-US" altLang="en-US" sz="2500" dirty="0"/>
          </a:p>
        </p:txBody>
      </p:sp>
      <p:pic>
        <p:nvPicPr>
          <p:cNvPr id="6" name="Picture 2" descr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542989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37636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Other Topics Relating to Retirement Income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Special topics relating to retirement income to be discussed on subsequent slides </a:t>
            </a:r>
          </a:p>
          <a:p>
            <a:pPr lvl="1"/>
            <a:r>
              <a:rPr lang="en-US" dirty="0"/>
              <a:t> Railroad Retirement Benefits Tier 2</a:t>
            </a:r>
          </a:p>
          <a:p>
            <a:pPr lvl="1"/>
            <a:r>
              <a:rPr lang="en-US" dirty="0"/>
              <a:t> Disability income reported on 1099-R</a:t>
            </a:r>
          </a:p>
          <a:p>
            <a:pPr lvl="2"/>
            <a:r>
              <a:rPr lang="en-US" dirty="0"/>
              <a:t> Prior to retirement age</a:t>
            </a:r>
          </a:p>
          <a:p>
            <a:pPr lvl="2"/>
            <a:r>
              <a:rPr lang="en-US" dirty="0"/>
              <a:t> After retirement age</a:t>
            </a:r>
          </a:p>
          <a:p>
            <a:pPr lvl="1"/>
            <a:r>
              <a:rPr lang="en-US" dirty="0"/>
              <a:t>  IRA Penalties</a:t>
            </a:r>
          </a:p>
          <a:p>
            <a:pPr lvl="1"/>
            <a:r>
              <a:rPr lang="en-US" dirty="0"/>
              <a:t>  Non-deductible contributions to an IRA</a:t>
            </a:r>
          </a:p>
          <a:p>
            <a:pPr lvl="2"/>
            <a:r>
              <a:rPr lang="en-US" dirty="0"/>
              <a:t> Tracking contributions to establish cost basis</a:t>
            </a:r>
          </a:p>
          <a:p>
            <a:pPr lvl="2"/>
            <a:r>
              <a:rPr lang="en-US" dirty="0"/>
              <a:t> Distributions from IRAs containing non-deductible contributions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10066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Railroad Retirement Benefits Tier 2  (Pension Equivalent)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000" dirty="0"/>
              <a:t> Railroad Retirement Tier 2 (Pub 575)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/>
              <a:t> Reported on RRB-1099-R - Green Form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/>
              <a:t> Same rules as pensions</a:t>
            </a:r>
          </a:p>
          <a:p>
            <a:pPr lvl="1"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3000" dirty="0"/>
              <a:t> RRB-1099-R Pension (not taxable in NJ)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/>
              <a:t> TaxSlayer automatically excludes the railroad retirement pension amount from NJ income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03179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Sample Railroad Retirement (RR) Benefits Tier 2</a:t>
            </a:r>
          </a:p>
        </p:txBody>
      </p:sp>
      <p:pic>
        <p:nvPicPr>
          <p:cNvPr id="555012" name="Picture 3" descr="RRB-1099-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/>
          <a:stretch>
            <a:fillRect/>
          </a:stretch>
        </p:blipFill>
        <p:spPr bwMode="auto">
          <a:xfrm>
            <a:off x="609600" y="1524000"/>
            <a:ext cx="80391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1700" y="2946400"/>
            <a:ext cx="2222083" cy="3077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b="1" dirty="0">
                <a:latin typeface="Arial" charset="0"/>
              </a:rPr>
              <a:t>Employee contributions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4597400"/>
            <a:ext cx="1119217" cy="3077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b="1" dirty="0">
                <a:latin typeface="Arial" charset="0"/>
              </a:rPr>
              <a:t>Gross paid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5410200"/>
            <a:ext cx="2579552" cy="3077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b="1" dirty="0">
                <a:latin typeface="Arial" charset="0"/>
              </a:rPr>
              <a:t>Federal income tax withheld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39000" y="6019800"/>
            <a:ext cx="1384300" cy="3079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b="1" dirty="0">
                <a:latin typeface="Arial" charset="0"/>
              </a:rPr>
              <a:t>Sch A Medical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8901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4500" t="15799" r="6881"/>
          <a:stretch>
            <a:fillRect/>
          </a:stretch>
        </p:blipFill>
        <p:spPr bwMode="auto">
          <a:xfrm>
            <a:off x="609600" y="1524000"/>
            <a:ext cx="79629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0435" name="Title 1"/>
          <p:cNvSpPr>
            <a:spLocks noGrp="1"/>
          </p:cNvSpPr>
          <p:nvPr>
            <p:ph type="title"/>
          </p:nvPr>
        </p:nvSpPr>
        <p:spPr>
          <a:xfrm>
            <a:off x="685800" y="277812"/>
            <a:ext cx="8128000" cy="1208087"/>
          </a:xfrm>
        </p:spPr>
        <p:txBody>
          <a:bodyPr>
            <a:noAutofit/>
          </a:bodyPr>
          <a:lstStyle/>
          <a:p>
            <a:r>
              <a:rPr lang="en-US" altLang="en-US" sz="2700" dirty="0"/>
              <a:t>TS – Railroad Retirement Benefits Tier 2</a:t>
            </a:r>
            <a:br>
              <a:rPr lang="en-US" altLang="en-US" sz="2700" dirty="0"/>
            </a:br>
            <a:r>
              <a:rPr lang="en-US" sz="2200" dirty="0">
                <a:solidFill>
                  <a:srgbClr val="0070C0"/>
                </a:solidFill>
              </a:rPr>
              <a:t>Federal section \ Income \ Enter Myself \ IRA/ Pension Distributions (1099-R, 1099-SSA) \ RRB-1099-R</a:t>
            </a:r>
            <a:endParaRPr lang="en-US" altLang="en-US" sz="22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6825" y="2527465"/>
            <a:ext cx="2890535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  <a:cs typeface="Arial" charset="0"/>
              </a:rPr>
              <a:t>Employee contributions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13" name="Picture 12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530439" name="Oval 5"/>
          <p:cNvSpPr>
            <a:spLocks noChangeArrowheads="1"/>
          </p:cNvSpPr>
          <p:nvPr/>
        </p:nvSpPr>
        <p:spPr bwMode="auto">
          <a:xfrm>
            <a:off x="5600700" y="4787900"/>
            <a:ext cx="1168400" cy="406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5509654" y="2561936"/>
            <a:ext cx="1322945" cy="29556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>
            <a:stCxn id="9" idx="3"/>
            <a:endCxn id="24" idx="2"/>
          </p:cNvCxnSpPr>
          <p:nvPr/>
        </p:nvCxnSpPr>
        <p:spPr bwMode="auto">
          <a:xfrm flipV="1">
            <a:off x="4907360" y="2709718"/>
            <a:ext cx="602294" cy="241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Oval 5"/>
          <p:cNvSpPr>
            <a:spLocks noChangeArrowheads="1"/>
          </p:cNvSpPr>
          <p:nvPr/>
        </p:nvSpPr>
        <p:spPr bwMode="auto">
          <a:xfrm>
            <a:off x="5555672" y="4372099"/>
            <a:ext cx="1226128" cy="36500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7036" y="4354451"/>
            <a:ext cx="139012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Gross paid</a:t>
            </a:r>
          </a:p>
        </p:txBody>
      </p:sp>
      <p:cxnSp>
        <p:nvCxnSpPr>
          <p:cNvPr id="30" name="Straight Arrow Connector 29"/>
          <p:cNvCxnSpPr>
            <a:stCxn id="29" idx="3"/>
            <a:endCxn id="28" idx="2"/>
          </p:cNvCxnSpPr>
          <p:nvPr/>
        </p:nvCxnSpPr>
        <p:spPr bwMode="auto">
          <a:xfrm>
            <a:off x="4117160" y="4539117"/>
            <a:ext cx="1438512" cy="1548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2636982" y="4861791"/>
            <a:ext cx="192443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Taxable amount</a:t>
            </a:r>
          </a:p>
        </p:txBody>
      </p:sp>
      <p:cxnSp>
        <p:nvCxnSpPr>
          <p:cNvPr id="34" name="Straight Arrow Connector 33"/>
          <p:cNvCxnSpPr>
            <a:stCxn id="33" idx="3"/>
            <a:endCxn id="530439" idx="2"/>
          </p:cNvCxnSpPr>
          <p:nvPr/>
        </p:nvCxnSpPr>
        <p:spPr bwMode="auto">
          <a:xfrm flipV="1">
            <a:off x="4561420" y="4991100"/>
            <a:ext cx="1039280" cy="5535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6330817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Railroad Retirement Benefits Tier 2 – TS Tips</a:t>
            </a:r>
          </a:p>
        </p:txBody>
      </p:sp>
      <p:sp>
        <p:nvSpPr>
          <p:cNvPr id="542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 Enter in </a:t>
            </a:r>
            <a:r>
              <a:rPr lang="en-US" sz="3200" dirty="0"/>
              <a:t>Federal section \ Income \ Enter Myself \ IRA/ Pension Distributions (1099-R, 1099-SSA) \ </a:t>
            </a:r>
            <a:r>
              <a:rPr lang="en-US" dirty="0"/>
              <a:t>RRB-1099-R</a:t>
            </a:r>
          </a:p>
          <a:p>
            <a:pPr lvl="1"/>
            <a:r>
              <a:rPr lang="en-US" altLang="en-US" dirty="0"/>
              <a:t> Copy information from printed RRB-1099-R into equivalent boxes on screen</a:t>
            </a:r>
          </a:p>
          <a:p>
            <a:pPr lvl="1"/>
            <a:r>
              <a:rPr lang="en-US" altLang="en-US" dirty="0"/>
              <a:t> Click link to Simplified Method Worksheet if needed to determine taxable amount (if Box 7a is not populated)  OR</a:t>
            </a:r>
          </a:p>
          <a:p>
            <a:pPr lvl="1">
              <a:buNone/>
            </a:pPr>
            <a:r>
              <a:rPr lang="en-US" altLang="en-US" dirty="0"/>
              <a:t>    Use Bogart Annuity Calculator on TaxPrep4Free.org Preparer page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45119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Disability Income Reported on 1099-R</a:t>
            </a:r>
          </a:p>
        </p:txBody>
      </p:sp>
      <p:sp>
        <p:nvSpPr>
          <p:cNvPr id="1441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If disability income is reported on 1099-R: </a:t>
            </a:r>
          </a:p>
          <a:p>
            <a:r>
              <a:rPr lang="en-US" dirty="0"/>
              <a:t> 1099-R, Box 2 shows taxable amount</a:t>
            </a:r>
          </a:p>
          <a:p>
            <a:r>
              <a:rPr lang="en-US" dirty="0"/>
              <a:t> 1099-R, Code 3 in Box 7 indicates disability</a:t>
            </a:r>
          </a:p>
          <a:p>
            <a:pPr lvl="1"/>
            <a:r>
              <a:rPr lang="en-US" dirty="0"/>
              <a:t> Before taxpayer has reached minimum retirement age (as defined by employer), income is considered wages, not pension </a:t>
            </a:r>
          </a:p>
          <a:p>
            <a:pPr lvl="2"/>
            <a:r>
              <a:rPr lang="en-US" dirty="0"/>
              <a:t> Check box on 1099-R screen so that TaxSlayer will include as wages on 1040 Line 7</a:t>
            </a:r>
          </a:p>
          <a:p>
            <a:pPr lvl="1"/>
            <a:r>
              <a:rPr lang="en-US" dirty="0"/>
              <a:t> After taxpayer reaches minimum retirement age, income is reported as taxable pension on 1040 Line 16b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8" name="Picture 7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85759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Disability Income on Form 1099-R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l="20258" t="21143" r="19335" b="9803"/>
          <a:stretch/>
        </p:blipFill>
        <p:spPr bwMode="auto">
          <a:xfrm>
            <a:off x="609600" y="1600200"/>
            <a:ext cx="7848600" cy="443536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572000" y="2514600"/>
            <a:ext cx="8382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4343400" y="4305300"/>
            <a:ext cx="838200" cy="2095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    3</a:t>
            </a:r>
          </a:p>
        </p:txBody>
      </p:sp>
      <p:sp>
        <p:nvSpPr>
          <p:cNvPr id="233480" name="TextBox 2"/>
          <p:cNvSpPr txBox="1">
            <a:spLocks noChangeArrowheads="1"/>
          </p:cNvSpPr>
          <p:nvPr/>
        </p:nvSpPr>
        <p:spPr bwMode="auto">
          <a:xfrm>
            <a:off x="5715000" y="3700463"/>
            <a:ext cx="2300288" cy="3698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Code 3 is Disability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800" y="2144713"/>
            <a:ext cx="922338" cy="369887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  <a:cs typeface="Arial" charset="0"/>
              </a:rPr>
              <a:t>2015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7800" y="2438400"/>
            <a:ext cx="1924050" cy="3698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Taxable amount</a:t>
            </a:r>
          </a:p>
        </p:txBody>
      </p:sp>
      <p:cxnSp>
        <p:nvCxnSpPr>
          <p:cNvPr id="13" name="Straight Arrow Connector 12"/>
          <p:cNvCxnSpPr>
            <a:stCxn id="11" idx="3"/>
            <a:endCxn id="7" idx="2"/>
          </p:cNvCxnSpPr>
          <p:nvPr/>
        </p:nvCxnSpPr>
        <p:spPr bwMode="auto">
          <a:xfrm>
            <a:off x="3371850" y="2623344"/>
            <a:ext cx="1200150" cy="555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233480" idx="1"/>
            <a:endCxn id="8" idx="7"/>
          </p:cNvCxnSpPr>
          <p:nvPr/>
        </p:nvCxnSpPr>
        <p:spPr bwMode="auto">
          <a:xfrm flipH="1">
            <a:off x="5058848" y="3885407"/>
            <a:ext cx="656152" cy="45058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906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5305" t="21701" r="7638" b="9549"/>
          <a:stretch>
            <a:fillRect/>
          </a:stretch>
        </p:blipFill>
        <p:spPr bwMode="auto">
          <a:xfrm>
            <a:off x="622300" y="2654300"/>
            <a:ext cx="80645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03" name="Title 1"/>
          <p:cNvSpPr>
            <a:spLocks noGrp="1"/>
          </p:cNvSpPr>
          <p:nvPr>
            <p:ph type="title"/>
          </p:nvPr>
        </p:nvSpPr>
        <p:spPr>
          <a:xfrm>
            <a:off x="622300" y="354013"/>
            <a:ext cx="8343900" cy="114300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TS – Disability Income Reported on 1099-R</a:t>
            </a:r>
            <a:br>
              <a:rPr lang="en-US" altLang="en-US" sz="2700" dirty="0"/>
            </a:br>
            <a:r>
              <a:rPr lang="en-US" sz="2200" dirty="0">
                <a:solidFill>
                  <a:srgbClr val="0070C0"/>
                </a:solidFill>
              </a:rPr>
              <a:t>Federal section \ Income \ Enter Myself \ IRA/Pension </a:t>
            </a:r>
            <a:r>
              <a:rPr lang="en-US" sz="2200" dirty="0" err="1">
                <a:solidFill>
                  <a:srgbClr val="0070C0"/>
                </a:solidFill>
              </a:rPr>
              <a:t>Dis</a:t>
            </a:r>
            <a:r>
              <a:rPr lang="en-US" sz="2200" dirty="0">
                <a:solidFill>
                  <a:srgbClr val="0070C0"/>
                </a:solidFill>
              </a:rPr>
              <a:t>- </a:t>
            </a:r>
            <a:r>
              <a:rPr lang="en-US" sz="2200" dirty="0" err="1">
                <a:solidFill>
                  <a:srgbClr val="0070C0"/>
                </a:solidFill>
              </a:rPr>
              <a:t>tributions</a:t>
            </a:r>
            <a:r>
              <a:rPr lang="en-US" sz="2200" dirty="0">
                <a:solidFill>
                  <a:srgbClr val="0070C0"/>
                </a:solidFill>
              </a:rPr>
              <a:t> (1099-R, 1099-SSA) \ Add or Edit a RRB-1099-R</a:t>
            </a:r>
            <a:endParaRPr lang="en-US" altLang="en-US" sz="22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3200" y="5359401"/>
            <a:ext cx="53848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latin typeface="Arial" charset="0"/>
              </a:rPr>
              <a:t>Check if recipient under minimum retirement age &amp; amount should be reported as wages on 1040 Line 7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85800" y="5930900"/>
            <a:ext cx="4953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5524500" y="2870200"/>
            <a:ext cx="419100" cy="2413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>
            <a:stCxn id="11" idx="1"/>
            <a:endCxn id="13" idx="7"/>
          </p:cNvCxnSpPr>
          <p:nvPr/>
        </p:nvCxnSpPr>
        <p:spPr bwMode="auto">
          <a:xfrm flipH="1">
            <a:off x="1108565" y="5651789"/>
            <a:ext cx="364635" cy="32374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086100" y="2781300"/>
            <a:ext cx="219803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Code for disability</a:t>
            </a:r>
          </a:p>
        </p:txBody>
      </p:sp>
      <p:cxnSp>
        <p:nvCxnSpPr>
          <p:cNvPr id="21" name="Straight Arrow Connector 20"/>
          <p:cNvCxnSpPr>
            <a:stCxn id="20" idx="3"/>
            <a:endCxn id="14" idx="2"/>
          </p:cNvCxnSpPr>
          <p:nvPr/>
        </p:nvCxnSpPr>
        <p:spPr bwMode="auto">
          <a:xfrm>
            <a:off x="5284138" y="2965966"/>
            <a:ext cx="240362" cy="2488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15" name="Picture 14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900" y="1551837"/>
            <a:ext cx="8077200" cy="114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9962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Disability Pension on NJ Return</a:t>
            </a:r>
            <a:r>
              <a:rPr lang="en-US" altLang="en-US" sz="1800" dirty="0"/>
              <a:t>                                                                                                                                       </a:t>
            </a:r>
            <a:endParaRPr lang="en-US" altLang="en-US" dirty="0"/>
          </a:p>
        </p:txBody>
      </p:sp>
      <p:sp>
        <p:nvSpPr>
          <p:cNvPr id="2232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en-US" dirty="0"/>
              <a:t> </a:t>
            </a:r>
            <a:r>
              <a:rPr lang="en-US" altLang="en-US" sz="3700" dirty="0"/>
              <a:t>Disability pension is taxed differently in NJ depending on age of recipient</a:t>
            </a:r>
          </a:p>
          <a:p>
            <a:pPr lvl="1"/>
            <a:r>
              <a:rPr lang="en-US" altLang="en-US" dirty="0"/>
              <a:t> </a:t>
            </a:r>
            <a:r>
              <a:rPr lang="en-US" altLang="en-US" sz="3100" dirty="0"/>
              <a:t>Recipient under age 65 – disability pension is tax exempt</a:t>
            </a:r>
          </a:p>
          <a:p>
            <a:pPr lvl="1"/>
            <a:r>
              <a:rPr lang="en-US" altLang="en-US" sz="3100" dirty="0"/>
              <a:t> Recipient age 65 or older – disability pension is treated as a regular pension</a:t>
            </a:r>
          </a:p>
          <a:p>
            <a:r>
              <a:rPr lang="en-US" altLang="en-US" dirty="0"/>
              <a:t> </a:t>
            </a:r>
            <a:r>
              <a:rPr lang="en-US" altLang="en-US" sz="3700" dirty="0"/>
              <a:t>Amount of disability pension flows through to NJ pension line 19a from entry of 1099-R in Federal section</a:t>
            </a:r>
          </a:p>
          <a:p>
            <a:pPr lvl="1"/>
            <a:r>
              <a:rPr lang="en-US" altLang="en-US" dirty="0"/>
              <a:t> </a:t>
            </a:r>
            <a:r>
              <a:rPr lang="en-US" altLang="en-US" sz="3000" dirty="0"/>
              <a:t>Does not matter whether disability pension is treated as pension or wages on the Federal return (i.e. – whether recipient is under or over company minimum retirement age)</a:t>
            </a:r>
          </a:p>
          <a:p>
            <a:r>
              <a:rPr lang="en-US" altLang="en-US" dirty="0"/>
              <a:t> </a:t>
            </a:r>
            <a:r>
              <a:rPr lang="en-US" altLang="en-US" sz="3700" dirty="0"/>
              <a:t>If disability should be tax exempt because recipient is under age 65, capture the amount of the disability pension on the NJ Checklist for entry later in the State section</a:t>
            </a:r>
          </a:p>
          <a:p>
            <a:pPr lvl="1"/>
            <a:r>
              <a:rPr lang="en-US" altLang="en-US" sz="3000" dirty="0" err="1"/>
              <a:t>TaxSlayer</a:t>
            </a:r>
            <a:r>
              <a:rPr lang="en-US" altLang="en-US" sz="3000" dirty="0"/>
              <a:t> does not automatically remove this disability pension from NJ 1040 Line 19a for Pensions</a:t>
            </a:r>
          </a:p>
        </p:txBody>
      </p:sp>
      <p:pic>
        <p:nvPicPr>
          <p:cNvPr id="6" name="Picture 2" descr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542989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7928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en-US" dirty="0"/>
            </a:br>
            <a:r>
              <a:rPr lang="en-US" altLang="en-US" dirty="0"/>
              <a:t>Traditional IRA </a:t>
            </a:r>
            <a:r>
              <a:rPr lang="en-US" altLang="en-US" sz="1600" dirty="0"/>
              <a:t>                                                                                                          (cont’d)                                                                                                                                                                            </a:t>
            </a:r>
            <a:r>
              <a:rPr lang="en-US" altLang="en-US" dirty="0"/>
              <a:t> 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772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3000" dirty="0"/>
              <a:t>NJ rules: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 </a:t>
            </a:r>
            <a:r>
              <a:rPr lang="en-US" altLang="en-US" dirty="0"/>
              <a:t>Contributions to IRA are not deductible in the year made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 Therefore, contributions may not be taxable when distributed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 Earnings accumulate tax deferred, but earnings taxed when distributed</a:t>
            </a:r>
          </a:p>
          <a:p>
            <a:pPr>
              <a:lnSpc>
                <a:spcPct val="80000"/>
              </a:lnSpc>
            </a:pPr>
            <a:r>
              <a:rPr lang="en-US" altLang="en-US" sz="3000" dirty="0"/>
              <a:t> Required Minimum Distribution (RMD) by April 1 following year taxpayer turns 70½ (or 50% penalty)</a:t>
            </a:r>
            <a:endParaRPr lang="en-US" altLang="en-US" sz="300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en-US" dirty="0"/>
              <a:t> If born on or before 6/30 - Take RMD by 12/31 of that year, to avoid having  to take double RMD the next year</a:t>
            </a:r>
          </a:p>
        </p:txBody>
      </p:sp>
      <p:pic>
        <p:nvPicPr>
          <p:cNvPr id="7" name="Picture 2" descr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228600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48292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IRA Penalties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idx="1"/>
          </p:nvPr>
        </p:nvSpPr>
        <p:spPr>
          <a:xfrm>
            <a:off x="598310" y="1524000"/>
            <a:ext cx="8128001" cy="4953000"/>
          </a:xfrm>
        </p:spPr>
        <p:txBody>
          <a:bodyPr>
            <a:normAutofit/>
          </a:bodyPr>
          <a:lstStyle/>
          <a:p>
            <a:pPr marL="514350" indent="-514350"/>
            <a:r>
              <a:rPr lang="en-US" altLang="en-US" sz="2800" dirty="0"/>
              <a:t>Early distribution penalty (prior to age 59½ )</a:t>
            </a:r>
          </a:p>
          <a:p>
            <a:pPr lvl="1"/>
            <a:r>
              <a:rPr lang="en-US" altLang="en-US" sz="2400" dirty="0"/>
              <a:t> Additional tax of 10%</a:t>
            </a:r>
          </a:p>
          <a:p>
            <a:pPr lvl="1"/>
            <a:r>
              <a:rPr lang="en-US" altLang="en-US" sz="2400" dirty="0"/>
              <a:t> Certain exceptions to penalty – Codes 2, 3 or 4 in 1099-R Box 7 – don’t need Form 5329.  TaxSlayer handles automatically</a:t>
            </a:r>
          </a:p>
          <a:p>
            <a:pPr lvl="1"/>
            <a:r>
              <a:rPr lang="en-US" altLang="en-US" sz="2400" dirty="0"/>
              <a:t> If Code 1 (no known exception) in 1099-R Box 7, TaxSlayer will calculate appropriate penalty after you answer some additional questions:</a:t>
            </a:r>
          </a:p>
          <a:p>
            <a:pPr lvl="2"/>
            <a:r>
              <a:rPr lang="en-US" altLang="en-US" sz="2000" dirty="0"/>
              <a:t>Choose Retirement Plan when asked, “</a:t>
            </a:r>
            <a:r>
              <a:rPr lang="en-US" sz="2000" dirty="0"/>
              <a:t>What type of plan did you receive this distribution from?”</a:t>
            </a:r>
          </a:p>
          <a:p>
            <a:pPr lvl="2"/>
            <a:r>
              <a:rPr lang="en-US" altLang="en-US" sz="2000" dirty="0"/>
              <a:t>Probe with taxpayer to determine if qualified for an exemption to penalty.  Check box on TaxSlayer screen for help</a:t>
            </a:r>
          </a:p>
          <a:p>
            <a:endParaRPr lang="en-US" altLang="en-US" dirty="0"/>
          </a:p>
          <a:p>
            <a:pPr>
              <a:buNone/>
            </a:pPr>
            <a:endParaRPr lang="en-US" alt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8634" y="6165345"/>
            <a:ext cx="7729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Help functionality does not work in Practice Lab.  Awaiting 2016 TaxSlayer</a:t>
            </a:r>
          </a:p>
        </p:txBody>
      </p:sp>
    </p:spTree>
    <p:extLst>
      <p:ext uri="{BB962C8B-B14F-4D97-AF65-F5344CB8AC3E}">
        <p14:creationId xmlns:p14="http://schemas.microsoft.com/office/powerpoint/2010/main" val="397491350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IRA Penalties</a:t>
            </a:r>
            <a:endParaRPr lang="en-US" altLang="en-US" sz="2000" dirty="0"/>
          </a:p>
        </p:txBody>
      </p:sp>
      <p:sp>
        <p:nvSpPr>
          <p:cNvPr id="565251" name="Rectangle 3"/>
          <p:cNvSpPr>
            <a:spLocks noGrp="1" noChangeArrowheads="1"/>
          </p:cNvSpPr>
          <p:nvPr>
            <p:ph idx="1"/>
          </p:nvPr>
        </p:nvSpPr>
        <p:spPr>
          <a:xfrm>
            <a:off x="595086" y="1524000"/>
            <a:ext cx="8320314" cy="4953000"/>
          </a:xfrm>
        </p:spPr>
        <p:txBody>
          <a:bodyPr>
            <a:normAutofit/>
          </a:bodyPr>
          <a:lstStyle/>
          <a:p>
            <a:pPr lvl="1"/>
            <a:r>
              <a:rPr lang="en-US" altLang="en-US" dirty="0"/>
              <a:t> If distribution is exempt, enter amount to be excluded from penalty and reason on Form 5329 under Other Taxes section </a:t>
            </a:r>
          </a:p>
          <a:p>
            <a:pPr lvl="1"/>
            <a:r>
              <a:rPr lang="en-US" altLang="en-US" dirty="0"/>
              <a:t> TaxSlayer calculates any appropriate penalty &amp; carries to 1040 Line 59 in Other Tax section</a:t>
            </a:r>
          </a:p>
          <a:p>
            <a:pPr lvl="1">
              <a:buNone/>
            </a:pPr>
            <a:endParaRPr lang="en-US" altLang="en-US" dirty="0"/>
          </a:p>
          <a:p>
            <a:pPr marL="514350" indent="-514350"/>
            <a:r>
              <a:rPr lang="en-US" altLang="en-US" sz="2800" dirty="0"/>
              <a:t>Excess contributions penalty – </a:t>
            </a:r>
            <a:r>
              <a:rPr lang="en-US" altLang="en-US" sz="2800" dirty="0">
                <a:solidFill>
                  <a:srgbClr val="FF0000"/>
                </a:solidFill>
              </a:rPr>
              <a:t>Out of Scope</a:t>
            </a:r>
          </a:p>
          <a:p>
            <a:pPr lvl="1"/>
            <a:r>
              <a:rPr lang="en-US" altLang="en-US" dirty="0"/>
              <a:t> </a:t>
            </a:r>
            <a:r>
              <a:rPr lang="en-US" altLang="en-US" sz="2400" dirty="0"/>
              <a:t>Additional tax  -  6% of excess contribution for as long as excess remains in IRA</a:t>
            </a:r>
          </a:p>
          <a:p>
            <a:pPr lvl="1">
              <a:buNone/>
            </a:pPr>
            <a:endParaRPr lang="en-US" alt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7" name="TextBox 6" descr="NJ (cont'd)"/>
          <p:cNvSpPr txBox="1"/>
          <p:nvPr/>
        </p:nvSpPr>
        <p:spPr>
          <a:xfrm>
            <a:off x="7893851" y="1082259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/>
              <a:t>(cont’d)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87749067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Form 5329 – Exclusions to 1099-R </a:t>
            </a:r>
            <a:br>
              <a:rPr lang="en-US" altLang="en-US" dirty="0"/>
            </a:br>
            <a:r>
              <a:rPr lang="en-US" altLang="en-US" dirty="0"/>
              <a:t>Code 1 Penalty for Early Distribution</a:t>
            </a:r>
            <a:endParaRPr lang="en-US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8006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 sz="9600" dirty="0"/>
              <a:t> Form 5329 Part I is used to calculate penalty</a:t>
            </a:r>
            <a:endParaRPr lang="en-US" sz="8800" dirty="0"/>
          </a:p>
          <a:p>
            <a:pPr eaLnBrk="1" hangingPunct="1">
              <a:buFont typeface="Wingdings" charset="2"/>
              <a:buChar char="n"/>
              <a:defRPr/>
            </a:pPr>
            <a:r>
              <a:rPr lang="en-US" sz="9600" dirty="0"/>
              <a:t> Sample exclusion codes 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sz="8800" dirty="0"/>
              <a:t>03 – Distributions due to total and permanent disability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sz="8800" dirty="0"/>
              <a:t>05 – Qualified retirement plan distributions up to (1) the amount  you paid for unreimbursed medical expenses during the year minus (2) 7.5%/10% of your adjusted gross income for the year.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sz="8800" dirty="0"/>
              <a:t>08 – IRA distributions made for higher education expenses.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sz="8800" dirty="0"/>
              <a:t>09 – IRA distributions made for purchase of a first home, up to $10,000.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sz="8800" dirty="0"/>
              <a:t>12 – Other (e.g.-Distributions incorrectly indicated as early distributions by code 1, J, or S in box 7 of Form 1099-R.  Include on Line 2 the amount you received when you were age 59½ or older)</a:t>
            </a:r>
          </a:p>
          <a:p>
            <a:pPr lvl="1" eaLnBrk="1" hangingPunct="1">
              <a:buFont typeface="Wingdings" charset="2"/>
              <a:buChar char="n"/>
              <a:defRPr/>
            </a:pPr>
            <a:endParaRPr lang="en-US" dirty="0"/>
          </a:p>
        </p:txBody>
      </p:sp>
      <p:sp>
        <p:nvSpPr>
          <p:cNvPr id="5" name="TextBox 4" descr="NJ Pub Ref"/>
          <p:cNvSpPr txBox="1"/>
          <p:nvPr/>
        </p:nvSpPr>
        <p:spPr>
          <a:xfrm>
            <a:off x="7118553" y="58579"/>
            <a:ext cx="1650580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r"/>
            <a:r>
              <a:rPr lang="en-US" sz="1600" dirty="0"/>
              <a:t>Pub 4012 Tab H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42456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00" y="3222625"/>
            <a:ext cx="81661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NJ NJ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228600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0" y="3733800"/>
            <a:ext cx="4267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43000" y="3949700"/>
            <a:ext cx="444224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Early distribution; no known exception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5537200" y="3492500"/>
            <a:ext cx="434179" cy="406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5283200" y="3771900"/>
            <a:ext cx="241300" cy="1905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5" name="Picture 14" descr="NJ TaxSlayer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104146"/>
            <a:ext cx="612648" cy="163373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510757"/>
            <a:ext cx="8077200" cy="160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8242300" cy="1143000"/>
          </a:xfrm>
        </p:spPr>
        <p:txBody>
          <a:bodyPr>
            <a:noAutofit/>
          </a:bodyPr>
          <a:lstStyle/>
          <a:p>
            <a:r>
              <a:rPr lang="en-US" sz="2600" dirty="0"/>
              <a:t>TS – Early Distribution Penalty</a:t>
            </a:r>
            <a:br>
              <a:rPr lang="en-US" sz="2600" dirty="0"/>
            </a:br>
            <a:r>
              <a:rPr lang="en-US" sz="2200" dirty="0">
                <a:solidFill>
                  <a:srgbClr val="0070C0"/>
                </a:solidFill>
              </a:rPr>
              <a:t>Federal section \ Income \ Enter Myself \ IRA/Pension Distributions (1099-R, 1099-SSA) \ Add or Edit a 1099-R</a:t>
            </a:r>
          </a:p>
        </p:txBody>
      </p:sp>
    </p:spTree>
    <p:extLst>
      <p:ext uri="{BB962C8B-B14F-4D97-AF65-F5344CB8AC3E}">
        <p14:creationId xmlns:p14="http://schemas.microsoft.com/office/powerpoint/2010/main" val="4250947736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528" t="16161" r="5503" b="1619"/>
          <a:stretch>
            <a:fillRect/>
          </a:stretch>
        </p:blipFill>
        <p:spPr bwMode="auto">
          <a:xfrm>
            <a:off x="660400" y="1536700"/>
            <a:ext cx="77216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NJ NJ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228600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0" y="3733800"/>
            <a:ext cx="4267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57400" y="3543300"/>
            <a:ext cx="443794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Type of plan distribution received from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965201" y="3644900"/>
            <a:ext cx="342900" cy="406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24" name="Straight Arrow Connector 23"/>
          <p:cNvCxnSpPr>
            <a:stCxn id="20" idx="1"/>
            <a:endCxn id="21" idx="6"/>
          </p:cNvCxnSpPr>
          <p:nvPr/>
        </p:nvCxnSpPr>
        <p:spPr bwMode="auto">
          <a:xfrm flipH="1">
            <a:off x="1308101" y="3727966"/>
            <a:ext cx="749299" cy="12013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5" name="Picture 14" descr="NJ TaxSlayer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104146"/>
            <a:ext cx="612648" cy="163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8318500" cy="1143000"/>
          </a:xfrm>
        </p:spPr>
        <p:txBody>
          <a:bodyPr>
            <a:noAutofit/>
          </a:bodyPr>
          <a:lstStyle/>
          <a:p>
            <a:r>
              <a:rPr lang="en-US" sz="2600" dirty="0"/>
              <a:t>TS – Early Distribution Penalty</a:t>
            </a:r>
            <a:br>
              <a:rPr lang="en-US" sz="2600" dirty="0"/>
            </a:br>
            <a:r>
              <a:rPr lang="en-US" sz="2200" dirty="0">
                <a:solidFill>
                  <a:srgbClr val="0070C0"/>
                </a:solidFill>
              </a:rPr>
              <a:t>Federal section \ Income \ Enter Myself \ IRA/Pension </a:t>
            </a:r>
            <a:r>
              <a:rPr lang="en-US" sz="2200" dirty="0" err="1">
                <a:solidFill>
                  <a:srgbClr val="0070C0"/>
                </a:solidFill>
              </a:rPr>
              <a:t>Dis</a:t>
            </a:r>
            <a:r>
              <a:rPr lang="en-US" sz="2200" dirty="0">
                <a:solidFill>
                  <a:srgbClr val="0070C0"/>
                </a:solidFill>
              </a:rPr>
              <a:t>- </a:t>
            </a:r>
            <a:r>
              <a:rPr lang="en-US" sz="2200" dirty="0" err="1">
                <a:solidFill>
                  <a:srgbClr val="0070C0"/>
                </a:solidFill>
              </a:rPr>
              <a:t>tributions</a:t>
            </a:r>
            <a:r>
              <a:rPr lang="en-US" sz="2200" dirty="0">
                <a:solidFill>
                  <a:srgbClr val="0070C0"/>
                </a:solidFill>
              </a:rPr>
              <a:t> (1099-R, 1099-SSA) \ Add or Edit a 1099-R \ Form 1099-R Distribution Penalty</a:t>
            </a: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 flipH="1" flipV="1">
            <a:off x="622300" y="4597400"/>
            <a:ext cx="419100" cy="4445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98600" y="5143500"/>
            <a:ext cx="487825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Help determining if qualified for exemption</a:t>
            </a: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H="1" flipV="1">
            <a:off x="1041400" y="4927600"/>
            <a:ext cx="4826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56143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00" y="1549400"/>
            <a:ext cx="8077200" cy="438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NJ NJ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228600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0" y="3733800"/>
            <a:ext cx="4267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57400" y="3543300"/>
            <a:ext cx="5186035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Early distributions not subject to 10% penalty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6451600" y="4648200"/>
            <a:ext cx="558799" cy="406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4889500" y="3937000"/>
            <a:ext cx="1600200" cy="7620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5" name="Picture 14" descr="NJ TaxSlayer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104146"/>
            <a:ext cx="612648" cy="163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8225642" cy="1143000"/>
          </a:xfrm>
        </p:spPr>
        <p:txBody>
          <a:bodyPr>
            <a:noAutofit/>
          </a:bodyPr>
          <a:lstStyle/>
          <a:p>
            <a:r>
              <a:rPr lang="en-US" sz="2800" dirty="0"/>
              <a:t>TS – Early Distribution Penalty</a:t>
            </a:r>
            <a:br>
              <a:rPr lang="en-US" sz="2800" dirty="0"/>
            </a:br>
            <a:r>
              <a:rPr lang="en-US" sz="2200" dirty="0">
                <a:solidFill>
                  <a:srgbClr val="0070C0"/>
                </a:solidFill>
              </a:rPr>
              <a:t>Federal section \ Other Taxes \ Tax on Early Distribution (Form 5329)</a:t>
            </a: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 flipH="1" flipV="1">
            <a:off x="6438900" y="5346700"/>
            <a:ext cx="2184400" cy="4445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6900" y="5397500"/>
            <a:ext cx="260840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Reason for exemption</a:t>
            </a: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V="1">
            <a:off x="5765800" y="5537200"/>
            <a:ext cx="660400" cy="12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56533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IRA Penalties</a:t>
            </a:r>
            <a:endParaRPr lang="en-US" altLang="en-US" sz="2000" dirty="0"/>
          </a:p>
        </p:txBody>
      </p:sp>
      <p:sp>
        <p:nvSpPr>
          <p:cNvPr id="565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458200" cy="4953000"/>
          </a:xfrm>
        </p:spPr>
        <p:txBody>
          <a:bodyPr>
            <a:normAutofit fontScale="85000" lnSpcReduction="10000"/>
          </a:bodyPr>
          <a:lstStyle/>
          <a:p>
            <a:pPr marL="514350" indent="-514350"/>
            <a:r>
              <a:rPr lang="en-US" altLang="en-US" dirty="0"/>
              <a:t>Failure to take full Required Minimum Distribution (RMD) penalty</a:t>
            </a:r>
          </a:p>
          <a:p>
            <a:pPr lvl="1"/>
            <a:r>
              <a:rPr lang="en-US" altLang="en-US" dirty="0"/>
              <a:t> Penalty is 50% of RMD amount not taken</a:t>
            </a:r>
          </a:p>
          <a:p>
            <a:pPr lvl="1"/>
            <a:r>
              <a:rPr lang="en-US" altLang="en-US" dirty="0"/>
              <a:t> Counselor not expected to review all plans and verify that required distributions were taken</a:t>
            </a:r>
          </a:p>
          <a:p>
            <a:pPr lvl="1"/>
            <a:r>
              <a:rPr lang="en-US" altLang="en-US" dirty="0"/>
              <a:t> Can request waiver if:</a:t>
            </a:r>
          </a:p>
          <a:p>
            <a:pPr lvl="2"/>
            <a:r>
              <a:rPr lang="en-US" altLang="en-US" dirty="0"/>
              <a:t> Taxpayer missed taking all or part of RMD</a:t>
            </a:r>
          </a:p>
          <a:p>
            <a:pPr lvl="2"/>
            <a:r>
              <a:rPr lang="en-US" altLang="en-US" dirty="0"/>
              <a:t> Shortfall in amount of distribution due to reasonable error</a:t>
            </a:r>
          </a:p>
          <a:p>
            <a:pPr lvl="2"/>
            <a:r>
              <a:rPr lang="en-US" altLang="en-US" dirty="0"/>
              <a:t> Taxpayer is taking reasonable steps to remedy shortfall</a:t>
            </a:r>
          </a:p>
          <a:p>
            <a:pPr lvl="1"/>
            <a:r>
              <a:rPr lang="en-US" altLang="en-US" dirty="0"/>
              <a:t> Use Form 5329 Part IX to request waiver</a:t>
            </a:r>
          </a:p>
          <a:p>
            <a:pPr lvl="2"/>
            <a:r>
              <a:rPr lang="en-US" altLang="en-US" dirty="0"/>
              <a:t> Obtain from IRS website and follow instructions for Lines 54-55</a:t>
            </a:r>
          </a:p>
          <a:p>
            <a:pPr lvl="1"/>
            <a:r>
              <a:rPr lang="en-US" altLang="en-US" dirty="0"/>
              <a:t> See specific instructions in Special Topic document on TaxPrep4Free.org Preparer page </a:t>
            </a:r>
          </a:p>
          <a:p>
            <a:pPr lvl="1"/>
            <a:endParaRPr lang="en-US" altLang="en-US" dirty="0"/>
          </a:p>
          <a:p>
            <a:pPr lvl="1"/>
            <a:endParaRPr lang="en-US" alt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7" name="TextBox 6" descr="NJ (cont'd)"/>
          <p:cNvSpPr txBox="1"/>
          <p:nvPr/>
        </p:nvSpPr>
        <p:spPr>
          <a:xfrm>
            <a:off x="7893851" y="1082259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/>
              <a:t>(cont’d)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79148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Traditional IRA with Non-Deductible Contributions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0772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 Non-deductible contribution is difference between permitted contribution and amount allowed for IRA deduction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Alternative when IRA deduction is limited due to retirement plan, income, filing status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Total of deductible + non-deductible cannot exceed maximum contribution limits ($5,500/$6,500 if &gt;/= 50 years of age)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 Distributions from IRAs with non-deductible contributions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Non-deductible contributions not taxed on distribution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Earnings are taxed on distribution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6535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Traditional IRA with Non-Deductible Contributions</a:t>
            </a:r>
            <a:endParaRPr lang="en-US" altLang="en-US" sz="2800" dirty="0"/>
          </a:p>
        </p:txBody>
      </p:sp>
      <p:sp>
        <p:nvSpPr>
          <p:cNvPr id="4792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772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 Non-deductible contributions must be tracked on Form 8606 and filed with tax return at time of contribution in order to be tax exempt on distribution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 IRAs with non-deductible contributions can be very complex, so refer to experienced counselor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Refer to “</a:t>
            </a:r>
            <a:r>
              <a:rPr lang="en-US" dirty="0"/>
              <a:t>IRA Non-Deductible Contributions and Distributions” document on TaxPrep4Free.org Preparer page</a:t>
            </a: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5" name="TextBox 4" descr="NJ (cont'd)"/>
          <p:cNvSpPr txBox="1"/>
          <p:nvPr/>
        </p:nvSpPr>
        <p:spPr>
          <a:xfrm>
            <a:off x="7893851" y="1082259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(cont’d)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3707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J Template 06">
  <a:themeElements>
    <a:clrScheme name="NJ Template 06 7">
      <a:dk1>
        <a:srgbClr val="000000"/>
      </a:dk1>
      <a:lt1>
        <a:srgbClr val="FFFFFF"/>
      </a:lt1>
      <a:dk2>
        <a:srgbClr val="000000"/>
      </a:dk2>
      <a:lt2>
        <a:srgbClr val="891411"/>
      </a:lt2>
      <a:accent1>
        <a:srgbClr val="4F917E"/>
      </a:accent1>
      <a:accent2>
        <a:srgbClr val="CC9900"/>
      </a:accent2>
      <a:accent3>
        <a:srgbClr val="FFFFFF"/>
      </a:accent3>
      <a:accent4>
        <a:srgbClr val="000000"/>
      </a:accent4>
      <a:accent5>
        <a:srgbClr val="B2C7C0"/>
      </a:accent5>
      <a:accent6>
        <a:srgbClr val="B98A00"/>
      </a:accent6>
      <a:hlink>
        <a:srgbClr val="5A84D8"/>
      </a:hlink>
      <a:folHlink>
        <a:srgbClr val="A0C6BA"/>
      </a:folHlink>
    </a:clrScheme>
    <a:fontScheme name="NJ Template 06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J Template.potx" id="{28C45570-C858-4585-804A-99F911C81C83}" vid="{ED85AEA2-13FF-4A18-B167-0F7253B865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NJ Template</Template>
  <TotalTime>0</TotalTime>
  <Words>7674</Words>
  <Application>Microsoft Office PowerPoint</Application>
  <PresentationFormat>On-screen Show (4:3)</PresentationFormat>
  <Paragraphs>1020</Paragraphs>
  <Slides>76</Slides>
  <Notes>76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2" baseType="lpstr">
      <vt:lpstr>ＭＳ Ｐゴシック</vt:lpstr>
      <vt:lpstr>Arial</vt:lpstr>
      <vt:lpstr>Calibri</vt:lpstr>
      <vt:lpstr>Verdana</vt:lpstr>
      <vt:lpstr>Wingdings</vt:lpstr>
      <vt:lpstr>NJ Template 06</vt:lpstr>
      <vt:lpstr>Retirement Income Pensions/Annuities Social Security/Railroad Retirement Benefits/  IRAs/401Ks</vt:lpstr>
      <vt:lpstr>Types Of Retirement Income</vt:lpstr>
      <vt:lpstr>Retirement Income Definitions</vt:lpstr>
      <vt:lpstr>IRAs – Individual Retirement Accounts</vt:lpstr>
      <vt:lpstr>Reporting IRA Contributions to Taxpayer</vt:lpstr>
      <vt:lpstr>Traditional IRA</vt:lpstr>
      <vt:lpstr> Traditional IRA                                                                                                           (cont’d)                                                                                                                                                                             </vt:lpstr>
      <vt:lpstr>Traditional IRA with Non-Deductible Contributions</vt:lpstr>
      <vt:lpstr>Traditional IRA with Non-Deductible Contributions</vt:lpstr>
      <vt:lpstr>Roth IRA</vt:lpstr>
      <vt:lpstr>Roth IRA</vt:lpstr>
      <vt:lpstr>Traditional IRAs &amp; Roth IRAs</vt:lpstr>
      <vt:lpstr>Traditional IRAs &amp; Roth IRAs</vt:lpstr>
      <vt:lpstr>401k Plans</vt:lpstr>
      <vt:lpstr>Taxability of Pension Retirement Income - Federal</vt:lpstr>
      <vt:lpstr>Types of Retirement Income  Tax Forms</vt:lpstr>
      <vt:lpstr>Sample 1099-R</vt:lpstr>
      <vt:lpstr>1099-R Distributions</vt:lpstr>
      <vt:lpstr>1099-R Distributions</vt:lpstr>
      <vt:lpstr>TS – Distribution from Retirement Plan – Form 1099-R Federal section \ Income \ Enter Myself \ IRA/Pension Distributions (1099-R, 1099-SSA) \ Add or Edit a 1099-R</vt:lpstr>
      <vt:lpstr>TS – Distribution from Retirement Plan – Form 1099-R Federal section \ Income \ Enter Myself \ IRA/Pension Distributions (1099-R, 1099-SSA) \ Add or Edit a 1099-R</vt:lpstr>
      <vt:lpstr>Distribution from Retirement - Form 1099-R – TS Tips</vt:lpstr>
      <vt:lpstr>Distribution from Retirement Form 1099-R – TS Tips</vt:lpstr>
      <vt:lpstr>Pension &amp; Annuity Partially Taxable Distribution - Simplified Method Worksheet</vt:lpstr>
      <vt:lpstr>Pension &amp; Annuity Partially Taxable Distribution - Simplified Method Worksheet</vt:lpstr>
      <vt:lpstr>TS – Distribution from Retirement Plan – Form 1099-R Federal section \ Income \ Enter Myself \ IRA/Pension Distributions (1099-R, 1099-SSA) \ Add or Edit a 1099-R</vt:lpstr>
      <vt:lpstr>Pension &amp; Annuity Distribution Simplified Method Special Case</vt:lpstr>
      <vt:lpstr>TS - Nontaxable Portion of Retirement Distribution – Simplified Method Worksheet Federal section \ Income \ Enter Myself \ IRA/Pension Distributions (1099-R, 1099-SSA) \ Add or Edit a 1099-R \ Worksheet link</vt:lpstr>
      <vt:lpstr>TS - Nontaxable Portion of Retirement Distribution – Simplified Method Worksheet Bogart Annuity Calculator on TaxPrep4Free.org Preparer page</vt:lpstr>
      <vt:lpstr>TS – Taxable Amount of 1099-R Distribution Based on Simplified Worksheet Federal section \ Income \ Enter Myself \ IRA/Pension Distributions (1099-R, 1099-SSA) \ Add or Edit a 1099-R </vt:lpstr>
      <vt:lpstr>TS - Retirement Income on 1040 Line 16</vt:lpstr>
      <vt:lpstr>TS – Simplified Method Worksheet in PDF Packet for Taxpayer Records</vt:lpstr>
      <vt:lpstr>Simplified Method Worksheet - TS Tips</vt:lpstr>
      <vt:lpstr>Simplified Method Worksheet - TS Tips</vt:lpstr>
      <vt:lpstr>1099 Distributions – Exclusions from Taxable Income</vt:lpstr>
      <vt:lpstr>Rollovers</vt:lpstr>
      <vt:lpstr>Direct IRA Trustee-to-Trustee Transfer</vt:lpstr>
      <vt:lpstr>Direct Rollover from a Qualified Retirement Plan (Taxpayer Does Not Receive Money)</vt:lpstr>
      <vt:lpstr>Indirect 60-Day IRA Rollover (Taxpayer Receives Money)</vt:lpstr>
      <vt:lpstr>Indirect 60-Day IRA Rollover (Taxpayer Receives Money)                                                                            (cont’d) </vt:lpstr>
      <vt:lpstr>TS – 1099-R Rollover Federal section \ Income \ Enter Myself \ IRA/Pension Distributions (1099-R, 1099-SSA) \ Add or Edit a 1099-R</vt:lpstr>
      <vt:lpstr>TS – Printed 1040 Line 15b - Showing Rollover</vt:lpstr>
      <vt:lpstr>Public Safety Officer Pension</vt:lpstr>
      <vt:lpstr>TS – Public Safety Officer Pension Federal section \ Income \ Enter Myself \ IRA/ Pension Distributions (1099-R, 1099-SSA) \ Nontaxable Distributions </vt:lpstr>
      <vt:lpstr>Tax-Free Exchanges</vt:lpstr>
      <vt:lpstr>Other Special 1099-R Cases</vt:lpstr>
      <vt:lpstr>Other Special 1099-R Cases</vt:lpstr>
      <vt:lpstr>NJ Retirement Income Topics</vt:lpstr>
      <vt:lpstr>Military Pensions on NJ Return</vt:lpstr>
      <vt:lpstr>Rules on Taxability Of Retirement Income - NJ</vt:lpstr>
      <vt:lpstr>IRA </vt:lpstr>
      <vt:lpstr>NJ 1040 Line 19b – Excludable Pensions, Annuities, &amp; IRA Withdrawals</vt:lpstr>
      <vt:lpstr>NJ 1040 Line 19b – Adjustments Excludable Pensions, Annuities, &amp; IRA Withdrawals</vt:lpstr>
      <vt:lpstr>TS - Retirement Income on NJ 1040 Lines 19a &amp; 19b </vt:lpstr>
      <vt:lpstr>NJ 3-Year Rule for Pensions Qualifications</vt:lpstr>
      <vt:lpstr>NJ Pension Exclusion  Qualifications</vt:lpstr>
      <vt:lpstr>NJ Pension Exclusion  Annual Amounts</vt:lpstr>
      <vt:lpstr>Other Retirement Income Exclusions - NJ1040 Line 27b</vt:lpstr>
      <vt:lpstr>Other Retirement Income Exclusions: Unclaimed Pension Exclusion</vt:lpstr>
      <vt:lpstr>NJ Other Retirement Income Exclusions:  For  Taxpayers Unable to Receive SS/RR Benefits</vt:lpstr>
      <vt:lpstr>Other Topics Relating to Retirement Income</vt:lpstr>
      <vt:lpstr>Railroad Retirement Benefits Tier 2  (Pension Equivalent)</vt:lpstr>
      <vt:lpstr>Sample Railroad Retirement (RR) Benefits Tier 2</vt:lpstr>
      <vt:lpstr>TS – Railroad Retirement Benefits Tier 2 Federal section \ Income \ Enter Myself \ IRA/ Pension Distributions (1099-R, 1099-SSA) \ RRB-1099-R</vt:lpstr>
      <vt:lpstr>Railroad Retirement Benefits Tier 2 – TS Tips</vt:lpstr>
      <vt:lpstr>Disability Income Reported on 1099-R</vt:lpstr>
      <vt:lpstr>Disability Income on Form 1099-R</vt:lpstr>
      <vt:lpstr>TS – Disability Income Reported on 1099-R Federal section \ Income \ Enter Myself \ IRA/Pension Dis- tributions (1099-R, 1099-SSA) \ Add or Edit a RRB-1099-R</vt:lpstr>
      <vt:lpstr>Disability Pension on NJ Return                                                                                                                                       </vt:lpstr>
      <vt:lpstr>IRA Penalties</vt:lpstr>
      <vt:lpstr>IRA Penalties</vt:lpstr>
      <vt:lpstr>Form 5329 – Exclusions to 1099-R  Code 1 Penalty for Early Distribution</vt:lpstr>
      <vt:lpstr>TS – Early Distribution Penalty Federal section \ Income \ Enter Myself \ IRA/Pension Distributions (1099-R, 1099-SSA) \ Add or Edit a 1099-R</vt:lpstr>
      <vt:lpstr>TS – Early Distribution Penalty Federal section \ Income \ Enter Myself \ IRA/Pension Dis- tributions (1099-R, 1099-SSA) \ Add or Edit a 1099-R \ Form 1099-R Distribution Penalty</vt:lpstr>
      <vt:lpstr>TS – Early Distribution Penalty Federal section \ Other Taxes \ Tax on Early Distribution (Form 5329)</vt:lpstr>
      <vt:lpstr>IRA Penalties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H 509</dc:creator>
  <cp:lastModifiedBy>Al TP4F</cp:lastModifiedBy>
  <cp:revision>3</cp:revision>
  <cp:lastPrinted>2012-10-15T20:27:10Z</cp:lastPrinted>
  <dcterms:created xsi:type="dcterms:W3CDTF">2014-10-17T16:41:52Z</dcterms:created>
  <dcterms:modified xsi:type="dcterms:W3CDTF">2016-12-12T20:56:58Z</dcterms:modified>
</cp:coreProperties>
</file>